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40"/>
  </p:notesMasterIdLst>
  <p:handoutMasterIdLst>
    <p:handoutMasterId r:id="rId41"/>
  </p:handoutMasterIdLst>
  <p:sldIdLst>
    <p:sldId id="257" r:id="rId2"/>
    <p:sldId id="441" r:id="rId3"/>
    <p:sldId id="443" r:id="rId4"/>
    <p:sldId id="464" r:id="rId5"/>
    <p:sldId id="444" r:id="rId6"/>
    <p:sldId id="445" r:id="rId7"/>
    <p:sldId id="446" r:id="rId8"/>
    <p:sldId id="465" r:id="rId9"/>
    <p:sldId id="466" r:id="rId10"/>
    <p:sldId id="468" r:id="rId11"/>
    <p:sldId id="467" r:id="rId12"/>
    <p:sldId id="447" r:id="rId13"/>
    <p:sldId id="448" r:id="rId14"/>
    <p:sldId id="449" r:id="rId15"/>
    <p:sldId id="469" r:id="rId16"/>
    <p:sldId id="470" r:id="rId17"/>
    <p:sldId id="471" r:id="rId18"/>
    <p:sldId id="475" r:id="rId19"/>
    <p:sldId id="474" r:id="rId20"/>
    <p:sldId id="452" r:id="rId21"/>
    <p:sldId id="453" r:id="rId22"/>
    <p:sldId id="454" r:id="rId23"/>
    <p:sldId id="455" r:id="rId24"/>
    <p:sldId id="456" r:id="rId25"/>
    <p:sldId id="457" r:id="rId26"/>
    <p:sldId id="458" r:id="rId27"/>
    <p:sldId id="459" r:id="rId28"/>
    <p:sldId id="460" r:id="rId29"/>
    <p:sldId id="461" r:id="rId30"/>
    <p:sldId id="479" r:id="rId31"/>
    <p:sldId id="462" r:id="rId32"/>
    <p:sldId id="463" r:id="rId33"/>
    <p:sldId id="450" r:id="rId34"/>
    <p:sldId id="477" r:id="rId35"/>
    <p:sldId id="451" r:id="rId36"/>
    <p:sldId id="478" r:id="rId37"/>
    <p:sldId id="476" r:id="rId38"/>
    <p:sldId id="276" r:id="rId39"/>
  </p:sldIdLst>
  <p:sldSz cx="9144000" cy="6858000" type="screen4x3"/>
  <p:notesSz cx="6858000" cy="9144000"/>
  <p:defaultText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608" autoAdjust="0"/>
    <p:restoredTop sz="99187" autoAdjust="0"/>
  </p:normalViewPr>
  <p:slideViewPr>
    <p:cSldViewPr>
      <p:cViewPr varScale="1">
        <p:scale>
          <a:sx n="98" d="100"/>
          <a:sy n="98" d="100"/>
        </p:scale>
        <p:origin x="1504" y="192"/>
      </p:cViewPr>
      <p:guideLst>
        <p:guide orient="horz" pos="2160"/>
        <p:guide pos="2880"/>
      </p:guideLst>
    </p:cSldViewPr>
  </p:slideViewPr>
  <p:outlineViewPr>
    <p:cViewPr>
      <p:scale>
        <a:sx n="33" d="100"/>
        <a:sy n="33" d="100"/>
      </p:scale>
      <p:origin x="42" y="0"/>
    </p:cViewPr>
  </p:outlin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presProps" Target="presProps.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notesMaster" Target="notesMasters/notesMaster1.xml"/><Relationship Id="rId45"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viewProps" Target="viewProps.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0" Type="http://schemas.openxmlformats.org/officeDocument/2006/relationships/slide" Target="slides/slide19.xml"/><Relationship Id="rId41"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ES"/>
          </a:p>
        </p:txBody>
      </p:sp>
      <p:sp>
        <p:nvSpPr>
          <p:cNvPr id="3" name="Marcador de fecha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DB8E5855-839B-5F46-BEF4-15FABAA43B52}" type="datetimeFigureOut">
              <a:rPr lang="es-ES" smtClean="0"/>
              <a:t>27/5/19</a:t>
            </a:fld>
            <a:endParaRPr lang="es-ES"/>
          </a:p>
        </p:txBody>
      </p:sp>
      <p:sp>
        <p:nvSpPr>
          <p:cNvPr id="4" name="Marcador de pie de página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s-ES"/>
          </a:p>
        </p:txBody>
      </p:sp>
      <p:sp>
        <p:nvSpPr>
          <p:cNvPr id="5" name="Marcador de número de diapositiva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84C50E22-D8E2-2E4A-BF39-B62736849200}" type="slidenum">
              <a:rPr lang="es-ES" smtClean="0"/>
              <a:t>‹Nº›</a:t>
            </a:fld>
            <a:endParaRPr lang="es-ES"/>
          </a:p>
        </p:txBody>
      </p:sp>
    </p:spTree>
    <p:extLst>
      <p:ext uri="{BB962C8B-B14F-4D97-AF65-F5344CB8AC3E}">
        <p14:creationId xmlns:p14="http://schemas.microsoft.com/office/powerpoint/2010/main" val="4241219820"/>
      </p:ext>
    </p:extLst>
  </p:cSld>
  <p:clrMap bg1="lt1" tx1="dk1" bg2="lt2" tx2="dk2" accent1="accent1" accent2="accent2" accent3="accent3" accent4="accent4" accent5="accent5" accent6="accent6" hlink="hlink" folHlink="folHlink"/>
  <p:hf hdr="0" ft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encabezado"/>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ES"/>
          </a:p>
        </p:txBody>
      </p:sp>
      <p:sp>
        <p:nvSpPr>
          <p:cNvPr id="3" name="2 Marcador de fecha"/>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3F74CC8-3CDB-4F33-90FD-1667F6823E6A}" type="datetimeFigureOut">
              <a:rPr lang="es-ES" smtClean="0"/>
              <a:t>27/5/19</a:t>
            </a:fld>
            <a:endParaRPr lang="es-ES"/>
          </a:p>
        </p:txBody>
      </p:sp>
      <p:sp>
        <p:nvSpPr>
          <p:cNvPr id="4" name="3 Marcador de imagen de diapositiva"/>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ES"/>
          </a:p>
        </p:txBody>
      </p:sp>
      <p:sp>
        <p:nvSpPr>
          <p:cNvPr id="5" name="4 Marcador de notas"/>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6" name="5 Marcador de pie de página"/>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ES"/>
          </a:p>
        </p:txBody>
      </p:sp>
      <p:sp>
        <p:nvSpPr>
          <p:cNvPr id="7" name="6 Marcador de número de diapositiva"/>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C39F5FC1-41CA-4AC2-9BF1-D771AD5C7C38}" type="slidenum">
              <a:rPr lang="es-ES" smtClean="0"/>
              <a:t>‹Nº›</a:t>
            </a:fld>
            <a:endParaRPr lang="es-ES"/>
          </a:p>
        </p:txBody>
      </p:sp>
    </p:spTree>
    <p:extLst>
      <p:ext uri="{BB962C8B-B14F-4D97-AF65-F5344CB8AC3E}">
        <p14:creationId xmlns:p14="http://schemas.microsoft.com/office/powerpoint/2010/main" val="3100674702"/>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a:t>Haga clic para modificar el estilo de título del patrón</a:t>
            </a:r>
          </a:p>
        </p:txBody>
      </p:sp>
      <p:sp>
        <p:nvSpPr>
          <p:cNvPr id="3" name="2 Subtítulo"/>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a:t>Haga clic para modificar el estilo de subtítulo del patrón</a:t>
            </a:r>
          </a:p>
        </p:txBody>
      </p:sp>
      <p:sp>
        <p:nvSpPr>
          <p:cNvPr id="4" name="3 Marcador de fecha"/>
          <p:cNvSpPr>
            <a:spLocks noGrp="1"/>
          </p:cNvSpPr>
          <p:nvPr>
            <p:ph type="dt" sz="half" idx="10"/>
          </p:nvPr>
        </p:nvSpPr>
        <p:spPr/>
        <p:txBody>
          <a:bodyPr/>
          <a:lstStyle/>
          <a:p>
            <a:fld id="{F61D2E20-09F7-DD44-9E22-76B7ED0E027F}" type="datetime1">
              <a:rPr lang="es-ES" smtClean="0"/>
              <a:t>27/5/19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392176812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p>
        </p:txBody>
      </p:sp>
      <p:sp>
        <p:nvSpPr>
          <p:cNvPr id="3" name="2 Marcador de texto vertical"/>
          <p:cNvSpPr>
            <a:spLocks noGrp="1"/>
          </p:cNvSpPr>
          <p:nvPr>
            <p:ph type="body" orient="vert" idx="1"/>
          </p:nvPr>
        </p:nvSpPr>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fecha"/>
          <p:cNvSpPr>
            <a:spLocks noGrp="1"/>
          </p:cNvSpPr>
          <p:nvPr>
            <p:ph type="dt" sz="half" idx="10"/>
          </p:nvPr>
        </p:nvSpPr>
        <p:spPr/>
        <p:txBody>
          <a:bodyPr/>
          <a:lstStyle/>
          <a:p>
            <a:fld id="{74633727-6F4F-7E47-80A2-D9A75E6CDEA0}" type="datetime1">
              <a:rPr lang="es-ES" smtClean="0"/>
              <a:t>27/5/19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393895486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a:t>Haga clic para modificar el estilo de título del patrón</a:t>
            </a:r>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fecha"/>
          <p:cNvSpPr>
            <a:spLocks noGrp="1"/>
          </p:cNvSpPr>
          <p:nvPr>
            <p:ph type="dt" sz="half" idx="10"/>
          </p:nvPr>
        </p:nvSpPr>
        <p:spPr/>
        <p:txBody>
          <a:bodyPr/>
          <a:lstStyle/>
          <a:p>
            <a:fld id="{BD93BB18-89E1-544A-AE55-0A59F958E3CF}" type="datetime1">
              <a:rPr lang="es-ES" smtClean="0"/>
              <a:t>27/5/19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94313545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p>
        </p:txBody>
      </p:sp>
      <p:sp>
        <p:nvSpPr>
          <p:cNvPr id="3" name="2 Marcador de contenido"/>
          <p:cNvSpPr>
            <a:spLocks noGrp="1"/>
          </p:cNvSpPr>
          <p:nvPr>
            <p:ph idx="1"/>
          </p:nvPr>
        </p:nvSpPr>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fecha"/>
          <p:cNvSpPr>
            <a:spLocks noGrp="1"/>
          </p:cNvSpPr>
          <p:nvPr>
            <p:ph type="dt" sz="half" idx="10"/>
          </p:nvPr>
        </p:nvSpPr>
        <p:spPr/>
        <p:txBody>
          <a:bodyPr/>
          <a:lstStyle/>
          <a:p>
            <a:fld id="{02E25B23-DAB0-3D47-8C04-851114393AEA}" type="datetime1">
              <a:rPr lang="es-ES" smtClean="0"/>
              <a:t>27/5/19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42270269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a:t>Haga clic para modificar el estilo de título del patrón</a:t>
            </a:r>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a:t>Haga clic para modificar el estilo de texto del patrón</a:t>
            </a:r>
          </a:p>
        </p:txBody>
      </p:sp>
      <p:sp>
        <p:nvSpPr>
          <p:cNvPr id="4" name="3 Marcador de fecha"/>
          <p:cNvSpPr>
            <a:spLocks noGrp="1"/>
          </p:cNvSpPr>
          <p:nvPr>
            <p:ph type="dt" sz="half" idx="10"/>
          </p:nvPr>
        </p:nvSpPr>
        <p:spPr/>
        <p:txBody>
          <a:bodyPr/>
          <a:lstStyle/>
          <a:p>
            <a:fld id="{C04434A8-797B-0949-AB33-6D3FEC6FC40C}" type="datetime1">
              <a:rPr lang="es-ES" smtClean="0"/>
              <a:t>27/5/19</a:t>
            </a:fld>
            <a:endParaRPr lang="es-ES"/>
          </a:p>
        </p:txBody>
      </p:sp>
      <p:sp>
        <p:nvSpPr>
          <p:cNvPr id="5" name="4 Marcador de pie de página"/>
          <p:cNvSpPr>
            <a:spLocks noGrp="1"/>
          </p:cNvSpPr>
          <p:nvPr>
            <p:ph type="ftr" sz="quarter" idx="11"/>
          </p:nvPr>
        </p:nvSpPr>
        <p:spPr/>
        <p:txBody>
          <a:bodyPr/>
          <a:lstStyle/>
          <a:p>
            <a:r>
              <a:rPr lang="es-ES"/>
              <a:t>IFFE (23.01.16)</a:t>
            </a:r>
          </a:p>
        </p:txBody>
      </p:sp>
      <p:sp>
        <p:nvSpPr>
          <p:cNvPr id="6" name="5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10006347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5" name="4 Marcador de fecha"/>
          <p:cNvSpPr>
            <a:spLocks noGrp="1"/>
          </p:cNvSpPr>
          <p:nvPr>
            <p:ph type="dt" sz="half" idx="10"/>
          </p:nvPr>
        </p:nvSpPr>
        <p:spPr/>
        <p:txBody>
          <a:bodyPr/>
          <a:lstStyle/>
          <a:p>
            <a:fld id="{F11FB5C0-882C-7240-A387-F747B0AE17C2}" type="datetime1">
              <a:rPr lang="es-ES" smtClean="0"/>
              <a:t>27/5/19</a:t>
            </a:fld>
            <a:endParaRPr lang="es-ES"/>
          </a:p>
        </p:txBody>
      </p:sp>
      <p:sp>
        <p:nvSpPr>
          <p:cNvPr id="6" name="5 Marcador de pie de página"/>
          <p:cNvSpPr>
            <a:spLocks noGrp="1"/>
          </p:cNvSpPr>
          <p:nvPr>
            <p:ph type="ftr" sz="quarter" idx="11"/>
          </p:nvPr>
        </p:nvSpPr>
        <p:spPr/>
        <p:txBody>
          <a:bodyPr/>
          <a:lstStyle/>
          <a:p>
            <a:r>
              <a:rPr lang="es-ES"/>
              <a:t>IFFE (23.01.16)</a:t>
            </a:r>
          </a:p>
        </p:txBody>
      </p:sp>
      <p:sp>
        <p:nvSpPr>
          <p:cNvPr id="7" name="6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10633819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a:t>Haga clic para modificar el estilo de título del patrón</a:t>
            </a:r>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7" name="6 Marcador de fecha"/>
          <p:cNvSpPr>
            <a:spLocks noGrp="1"/>
          </p:cNvSpPr>
          <p:nvPr>
            <p:ph type="dt" sz="half" idx="10"/>
          </p:nvPr>
        </p:nvSpPr>
        <p:spPr/>
        <p:txBody>
          <a:bodyPr/>
          <a:lstStyle/>
          <a:p>
            <a:fld id="{79462417-F35F-674F-B26A-E436C90AA5BB}" type="datetime1">
              <a:rPr lang="es-ES" smtClean="0"/>
              <a:t>27/5/19</a:t>
            </a:fld>
            <a:endParaRPr lang="es-ES"/>
          </a:p>
        </p:txBody>
      </p:sp>
      <p:sp>
        <p:nvSpPr>
          <p:cNvPr id="8" name="7 Marcador de pie de página"/>
          <p:cNvSpPr>
            <a:spLocks noGrp="1"/>
          </p:cNvSpPr>
          <p:nvPr>
            <p:ph type="ftr" sz="quarter" idx="11"/>
          </p:nvPr>
        </p:nvSpPr>
        <p:spPr/>
        <p:txBody>
          <a:bodyPr/>
          <a:lstStyle/>
          <a:p>
            <a:r>
              <a:rPr lang="es-ES"/>
              <a:t>IFFE (23.01.16)</a:t>
            </a:r>
          </a:p>
        </p:txBody>
      </p:sp>
      <p:sp>
        <p:nvSpPr>
          <p:cNvPr id="9" name="8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54570429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a:t>Haga clic para modificar el estilo de título del patrón</a:t>
            </a:r>
          </a:p>
        </p:txBody>
      </p:sp>
      <p:sp>
        <p:nvSpPr>
          <p:cNvPr id="3" name="2 Marcador de fecha"/>
          <p:cNvSpPr>
            <a:spLocks noGrp="1"/>
          </p:cNvSpPr>
          <p:nvPr>
            <p:ph type="dt" sz="half" idx="10"/>
          </p:nvPr>
        </p:nvSpPr>
        <p:spPr/>
        <p:txBody>
          <a:bodyPr/>
          <a:lstStyle/>
          <a:p>
            <a:fld id="{2D4271CD-DA8C-134B-B5F9-CFB7725F88ED}" type="datetime1">
              <a:rPr lang="es-ES" smtClean="0"/>
              <a:t>27/5/19</a:t>
            </a:fld>
            <a:endParaRPr lang="es-ES"/>
          </a:p>
        </p:txBody>
      </p:sp>
      <p:sp>
        <p:nvSpPr>
          <p:cNvPr id="4" name="3 Marcador de pie de página"/>
          <p:cNvSpPr>
            <a:spLocks noGrp="1"/>
          </p:cNvSpPr>
          <p:nvPr>
            <p:ph type="ftr" sz="quarter" idx="11"/>
          </p:nvPr>
        </p:nvSpPr>
        <p:spPr/>
        <p:txBody>
          <a:bodyPr/>
          <a:lstStyle/>
          <a:p>
            <a:r>
              <a:rPr lang="es-ES"/>
              <a:t>IFFE (23.01.16)</a:t>
            </a:r>
          </a:p>
        </p:txBody>
      </p:sp>
      <p:sp>
        <p:nvSpPr>
          <p:cNvPr id="5" name="4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47568239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F1339D36-35B8-494C-86B8-EF67BE2FA716}" type="datetime1">
              <a:rPr lang="es-ES" smtClean="0"/>
              <a:t>27/5/19</a:t>
            </a:fld>
            <a:endParaRPr lang="es-ES"/>
          </a:p>
        </p:txBody>
      </p:sp>
      <p:sp>
        <p:nvSpPr>
          <p:cNvPr id="3" name="2 Marcador de pie de página"/>
          <p:cNvSpPr>
            <a:spLocks noGrp="1"/>
          </p:cNvSpPr>
          <p:nvPr>
            <p:ph type="ftr" sz="quarter" idx="11"/>
          </p:nvPr>
        </p:nvSpPr>
        <p:spPr/>
        <p:txBody>
          <a:bodyPr/>
          <a:lstStyle/>
          <a:p>
            <a:r>
              <a:rPr lang="es-ES"/>
              <a:t>IFFE (23.01.16)</a:t>
            </a:r>
          </a:p>
        </p:txBody>
      </p:sp>
      <p:sp>
        <p:nvSpPr>
          <p:cNvPr id="4" name="3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60340707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a:t>Haga clic para modificar el estilo de título del patrón</a:t>
            </a:r>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4 Marcador de fecha"/>
          <p:cNvSpPr>
            <a:spLocks noGrp="1"/>
          </p:cNvSpPr>
          <p:nvPr>
            <p:ph type="dt" sz="half" idx="10"/>
          </p:nvPr>
        </p:nvSpPr>
        <p:spPr/>
        <p:txBody>
          <a:bodyPr/>
          <a:lstStyle/>
          <a:p>
            <a:fld id="{B504C3C2-E89D-2D4F-812D-131221CC63A3}" type="datetime1">
              <a:rPr lang="es-ES" smtClean="0"/>
              <a:t>27/5/19</a:t>
            </a:fld>
            <a:endParaRPr lang="es-ES"/>
          </a:p>
        </p:txBody>
      </p:sp>
      <p:sp>
        <p:nvSpPr>
          <p:cNvPr id="6" name="5 Marcador de pie de página"/>
          <p:cNvSpPr>
            <a:spLocks noGrp="1"/>
          </p:cNvSpPr>
          <p:nvPr>
            <p:ph type="ftr" sz="quarter" idx="11"/>
          </p:nvPr>
        </p:nvSpPr>
        <p:spPr/>
        <p:txBody>
          <a:bodyPr/>
          <a:lstStyle/>
          <a:p>
            <a:r>
              <a:rPr lang="es-ES"/>
              <a:t>IFFE (23.01.16)</a:t>
            </a:r>
          </a:p>
        </p:txBody>
      </p:sp>
      <p:sp>
        <p:nvSpPr>
          <p:cNvPr id="7" name="6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124399606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a:t>Haga clic para modificar el estilo de título del patrón</a:t>
            </a:r>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S"/>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a:t>Haga clic para modificar el estilo de texto del patrón</a:t>
            </a:r>
          </a:p>
        </p:txBody>
      </p:sp>
      <p:sp>
        <p:nvSpPr>
          <p:cNvPr id="5" name="4 Marcador de fecha"/>
          <p:cNvSpPr>
            <a:spLocks noGrp="1"/>
          </p:cNvSpPr>
          <p:nvPr>
            <p:ph type="dt" sz="half" idx="10"/>
          </p:nvPr>
        </p:nvSpPr>
        <p:spPr/>
        <p:txBody>
          <a:bodyPr/>
          <a:lstStyle/>
          <a:p>
            <a:fld id="{08140571-0F8B-2E40-886B-EAC2B6FEFD38}" type="datetime1">
              <a:rPr lang="es-ES" smtClean="0"/>
              <a:t>27/5/19</a:t>
            </a:fld>
            <a:endParaRPr lang="es-ES"/>
          </a:p>
        </p:txBody>
      </p:sp>
      <p:sp>
        <p:nvSpPr>
          <p:cNvPr id="6" name="5 Marcador de pie de página"/>
          <p:cNvSpPr>
            <a:spLocks noGrp="1"/>
          </p:cNvSpPr>
          <p:nvPr>
            <p:ph type="ftr" sz="quarter" idx="11"/>
          </p:nvPr>
        </p:nvSpPr>
        <p:spPr/>
        <p:txBody>
          <a:bodyPr/>
          <a:lstStyle/>
          <a:p>
            <a:r>
              <a:rPr lang="es-ES"/>
              <a:t>IFFE (23.01.16)</a:t>
            </a:r>
          </a:p>
        </p:txBody>
      </p:sp>
      <p:sp>
        <p:nvSpPr>
          <p:cNvPr id="7" name="6 Marcador de número de diapositiva"/>
          <p:cNvSpPr>
            <a:spLocks noGrp="1"/>
          </p:cNvSpPr>
          <p:nvPr>
            <p:ph type="sldNum" sz="quarter" idx="12"/>
          </p:nvPr>
        </p:nvSpPr>
        <p:spPr/>
        <p:txBody>
          <a:bodyPr/>
          <a:lstStyle/>
          <a:p>
            <a:fld id="{CAB73812-D32E-43C1-B15A-AA8C767CF037}" type="slidenum">
              <a:rPr lang="es-ES" smtClean="0"/>
              <a:t>‹Nº›</a:t>
            </a:fld>
            <a:endParaRPr lang="es-ES"/>
          </a:p>
        </p:txBody>
      </p:sp>
    </p:spTree>
    <p:extLst>
      <p:ext uri="{BB962C8B-B14F-4D97-AF65-F5344CB8AC3E}">
        <p14:creationId xmlns:p14="http://schemas.microsoft.com/office/powerpoint/2010/main" val="272957895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s-ES"/>
              <a:t>Haga clic para modificar el estilo de título del patrón</a:t>
            </a:r>
          </a:p>
        </p:txBody>
      </p:sp>
      <p:sp>
        <p:nvSpPr>
          <p:cNvPr id="3" name="2 Marcador de texto"/>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p>
        </p:txBody>
      </p:sp>
      <p:sp>
        <p:nvSpPr>
          <p:cNvPr id="4" name="3 Marcador de fecha"/>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C549D43-AF74-0A4A-AB76-A6A57A4A48F7}" type="datetime1">
              <a:rPr lang="es-ES" smtClean="0"/>
              <a:t>27/5/19</a:t>
            </a:fld>
            <a:endParaRPr lang="es-ES"/>
          </a:p>
        </p:txBody>
      </p:sp>
      <p:sp>
        <p:nvSpPr>
          <p:cNvPr id="5" name="4 Marcador de pie de página"/>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s-ES"/>
              <a:t>IFFE (23.01.16)</a:t>
            </a:r>
          </a:p>
        </p:txBody>
      </p:sp>
      <p:sp>
        <p:nvSpPr>
          <p:cNvPr id="6" name="5 Marcador de número de diapositiva"/>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AB73812-D32E-43C1-B15A-AA8C767CF037}" type="slidenum">
              <a:rPr lang="es-ES" smtClean="0"/>
              <a:t>‹Nº›</a:t>
            </a:fld>
            <a:endParaRPr lang="es-ES"/>
          </a:p>
        </p:txBody>
      </p:sp>
    </p:spTree>
    <p:extLst>
      <p:ext uri="{BB962C8B-B14F-4D97-AF65-F5344CB8AC3E}">
        <p14:creationId xmlns:p14="http://schemas.microsoft.com/office/powerpoint/2010/main" val="2544857865"/>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404664"/>
            <a:ext cx="8229600" cy="1224136"/>
          </a:xfrm>
        </p:spPr>
        <p:txBody>
          <a:bodyPr>
            <a:normAutofit/>
          </a:bodyPr>
          <a:lstStyle/>
          <a:p>
            <a:r>
              <a:rPr lang="es-ES" sz="2800" dirty="0">
                <a:solidFill>
                  <a:srgbClr val="FF6600"/>
                </a:solidFill>
              </a:rPr>
              <a:t>El concurso de acreedores: aspectos teóricos, jurídicos y prácticos</a:t>
            </a:r>
            <a:endParaRPr lang="es-ES" sz="3200" b="1" dirty="0">
              <a:solidFill>
                <a:srgbClr val="FF6600"/>
              </a:solidFill>
              <a:latin typeface="Arial" pitchFamily="34" charset="0"/>
              <a:cs typeface="Arial" pitchFamily="34" charset="0"/>
            </a:endParaRPr>
          </a:p>
        </p:txBody>
      </p:sp>
      <p:sp>
        <p:nvSpPr>
          <p:cNvPr id="3" name="2 Marcador de contenido"/>
          <p:cNvSpPr>
            <a:spLocks noGrp="1"/>
          </p:cNvSpPr>
          <p:nvPr>
            <p:ph idx="1"/>
          </p:nvPr>
        </p:nvSpPr>
        <p:spPr>
          <a:xfrm>
            <a:off x="395536" y="1484784"/>
            <a:ext cx="8229600" cy="4896544"/>
          </a:xfrm>
        </p:spPr>
        <p:txBody>
          <a:bodyPr>
            <a:normAutofit/>
          </a:bodyPr>
          <a:lstStyle/>
          <a:p>
            <a:pPr marL="0" indent="0" algn="ctr">
              <a:buNone/>
            </a:pPr>
            <a:endParaRPr lang="es-ES" sz="3100" dirty="0">
              <a:solidFill>
                <a:srgbClr val="000000"/>
              </a:solidFill>
              <a:latin typeface="Arial Narrow"/>
              <a:cs typeface="Arial Narrow"/>
            </a:endParaRPr>
          </a:p>
          <a:p>
            <a:pPr marL="0" indent="0" algn="ctr">
              <a:buNone/>
            </a:pPr>
            <a:r>
              <a:rPr lang="es-ES" sz="3600" b="1" dirty="0">
                <a:solidFill>
                  <a:srgbClr val="FF6600"/>
                </a:solidFill>
              </a:rPr>
              <a:t>LAS AAPP EN EL CONCURSO: CONVENIO Y LIQUIDACIÓN</a:t>
            </a:r>
          </a:p>
          <a:p>
            <a:pPr marL="0" indent="0" algn="ctr">
              <a:buNone/>
            </a:pPr>
            <a:endParaRPr lang="es-ES" sz="3600" b="1" dirty="0">
              <a:solidFill>
                <a:srgbClr val="FF6600"/>
              </a:solidFill>
              <a:latin typeface="Arial Narrow"/>
              <a:cs typeface="Arial Narrow"/>
            </a:endParaRPr>
          </a:p>
        </p:txBody>
      </p:sp>
      <p:sp>
        <p:nvSpPr>
          <p:cNvPr id="4" name="3 Marcador de pie de página"/>
          <p:cNvSpPr>
            <a:spLocks noGrp="1"/>
          </p:cNvSpPr>
          <p:nvPr>
            <p:ph type="ftr" sz="quarter" idx="11"/>
          </p:nvPr>
        </p:nvSpPr>
        <p:spPr>
          <a:xfrm>
            <a:off x="252000" y="6381328"/>
            <a:ext cx="3384000" cy="365125"/>
          </a:xfrm>
        </p:spPr>
        <p:txBody>
          <a:bodyPr/>
          <a:lstStyle/>
          <a:p>
            <a:pPr algn="l"/>
            <a:endParaRPr lang="es-ES" dirty="0"/>
          </a:p>
        </p:txBody>
      </p:sp>
    </p:spTree>
    <p:extLst>
      <p:ext uri="{BB962C8B-B14F-4D97-AF65-F5344CB8AC3E}">
        <p14:creationId xmlns:p14="http://schemas.microsoft.com/office/powerpoint/2010/main" val="3392234670"/>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539552" y="476672"/>
            <a:ext cx="8147248" cy="5649491"/>
          </a:xfrm>
        </p:spPr>
        <p:txBody>
          <a:bodyPr>
            <a:normAutofit fontScale="92500"/>
          </a:bodyPr>
          <a:lstStyle/>
          <a:p>
            <a:pPr marL="0" indent="0" algn="just">
              <a:buNone/>
            </a:pPr>
            <a:r>
              <a:rPr lang="es-ES" sz="2600" b="1" dirty="0">
                <a:solidFill>
                  <a:srgbClr val="FF6600"/>
                </a:solidFill>
              </a:rPr>
              <a:t>RECLAMACIÓN DE CRÉDITOS PRIVILEGIADOS TRAS LA APROBACIÓN DEL CONVENIO</a:t>
            </a:r>
          </a:p>
          <a:p>
            <a:pPr marL="0" indent="0" algn="just">
              <a:buNone/>
            </a:pPr>
            <a:r>
              <a:rPr lang="es-ES" sz="2800" dirty="0"/>
              <a:t>AATS de 24 de enero de 2012, 14 de mayo de 2012 y 10 de junio de 2012: con la aprobación del convenio termina la competencia exclusiva y excluyente del juez del concurso. Por ello:</a:t>
            </a:r>
          </a:p>
          <a:p>
            <a:pPr algn="just"/>
            <a:r>
              <a:rPr lang="es-ES" sz="2800" dirty="0"/>
              <a:t>Si el acreedor tiene facultades de </a:t>
            </a:r>
            <a:r>
              <a:rPr lang="es-ES" sz="2800" dirty="0" err="1"/>
              <a:t>autotutela</a:t>
            </a:r>
            <a:r>
              <a:rPr lang="es-ES" sz="2800" dirty="0"/>
              <a:t>, podrá iniciar o continuar el apremio</a:t>
            </a:r>
          </a:p>
          <a:p>
            <a:pPr algn="just"/>
            <a:r>
              <a:rPr lang="es-ES" sz="2800" dirty="0"/>
              <a:t>Si es acreedor con garantía real, podrá acudir a los cauces previstos en la LEC</a:t>
            </a:r>
          </a:p>
          <a:p>
            <a:pPr algn="just"/>
            <a:r>
              <a:rPr lang="es-ES" sz="2800" dirty="0"/>
              <a:t>En otro caso, deberá acudir a la jurisdicción competente</a:t>
            </a:r>
          </a:p>
          <a:p>
            <a:pPr algn="just"/>
            <a:r>
              <a:rPr lang="es-ES" sz="2800" dirty="0"/>
              <a:t>Todos estos créditos quedan en la misma posición que tenían antes del concurso</a:t>
            </a:r>
          </a:p>
          <a:p>
            <a:pPr marL="0" indent="0" algn="just">
              <a:buNone/>
            </a:pPr>
            <a:endParaRPr lang="es-ES" sz="2600" dirty="0"/>
          </a:p>
          <a:p>
            <a:pPr lvl="2" algn="just"/>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194875756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539552" y="476672"/>
            <a:ext cx="8147248" cy="5649491"/>
          </a:xfrm>
        </p:spPr>
        <p:txBody>
          <a:bodyPr>
            <a:normAutofit/>
          </a:bodyPr>
          <a:lstStyle/>
          <a:p>
            <a:pPr marL="0" indent="0" algn="just">
              <a:buNone/>
            </a:pPr>
            <a:r>
              <a:rPr lang="es-ES" b="1" dirty="0">
                <a:solidFill>
                  <a:srgbClr val="FF6600"/>
                </a:solidFill>
              </a:rPr>
              <a:t>EJECUCIÓN DE CRÉDITOS CONTRA LA MASA DURANTE LA FASE DE CONVENIO</a:t>
            </a:r>
          </a:p>
          <a:p>
            <a:pPr algn="just"/>
            <a:r>
              <a:rPr lang="es-ES" sz="2400" dirty="0"/>
              <a:t>La STS 12 de diciembre de 2014 interpreta el artículo 84.4 LC: el único escenario en el que puede admitirse la ejecución separada de créditos contra la masa es el que se abre con la aprobación del convenio. Una vez abierta la liquidación no cabe ejecución separada –judicial o administrativa- contra la masa, ya que contradice el carácter universal que supone la liquidación concursal</a:t>
            </a:r>
          </a:p>
          <a:p>
            <a:pPr algn="just"/>
            <a:r>
              <a:rPr lang="es-ES" sz="2400" dirty="0"/>
              <a:t>Los Juzgados de lo Mercantil mantienen de forma mayoritaria que con la aprobación del convenio cesa la competencia exclusiva y excluyente del juez del concurso. Los titulares de créditos contra la masa deberán acudir al Juzgado de Primera Instancia o Juzgado de lo Social para hacerlos efectivos</a:t>
            </a:r>
          </a:p>
          <a:p>
            <a:pPr marL="0" indent="0" algn="just">
              <a:buNone/>
            </a:pPr>
            <a:endParaRPr lang="es-ES" sz="2600" dirty="0"/>
          </a:p>
          <a:p>
            <a:pPr lvl="2" algn="just"/>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790238514"/>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b="1" dirty="0">
                <a:solidFill>
                  <a:srgbClr val="FF6600"/>
                </a:solidFill>
                <a:latin typeface="Arial" pitchFamily="34" charset="0"/>
                <a:cs typeface="Arial" pitchFamily="34" charset="0"/>
              </a:rPr>
              <a:t>LA LIQUIDACIÓN</a:t>
            </a:r>
          </a:p>
        </p:txBody>
      </p:sp>
      <p:sp>
        <p:nvSpPr>
          <p:cNvPr id="3" name="2 Marcador de contenido"/>
          <p:cNvSpPr>
            <a:spLocks noGrp="1"/>
          </p:cNvSpPr>
          <p:nvPr>
            <p:ph idx="1"/>
          </p:nvPr>
        </p:nvSpPr>
        <p:spPr>
          <a:xfrm>
            <a:off x="457200" y="1600200"/>
            <a:ext cx="8229600" cy="4925144"/>
          </a:xfrm>
        </p:spPr>
        <p:txBody>
          <a:bodyPr>
            <a:normAutofit lnSpcReduction="10000"/>
          </a:bodyPr>
          <a:lstStyle/>
          <a:p>
            <a:pPr marL="0" indent="0" algn="just">
              <a:buNone/>
            </a:pPr>
            <a:r>
              <a:rPr lang="es-ES" dirty="0"/>
              <a:t>La apertura de la </a:t>
            </a:r>
            <a:r>
              <a:rPr lang="es-ES" b="1" dirty="0"/>
              <a:t>fase de liquidación </a:t>
            </a:r>
            <a:r>
              <a:rPr lang="es-ES" dirty="0"/>
              <a:t>puede tener lugar:</a:t>
            </a:r>
          </a:p>
          <a:p>
            <a:pPr lvl="1" algn="just"/>
            <a:r>
              <a:rPr lang="es-ES" b="1" dirty="0"/>
              <a:t>De oficio </a:t>
            </a:r>
            <a:r>
              <a:rPr lang="es-ES" dirty="0"/>
              <a:t>(art. 143 LC)</a:t>
            </a:r>
          </a:p>
          <a:p>
            <a:pPr lvl="1" algn="just"/>
            <a:r>
              <a:rPr lang="es-ES" b="1" dirty="0"/>
              <a:t>A instancia de parte</a:t>
            </a:r>
            <a:r>
              <a:rPr lang="es-ES" dirty="0"/>
              <a:t> (art. 142 LC)</a:t>
            </a:r>
          </a:p>
          <a:p>
            <a:pPr lvl="2" algn="just"/>
            <a:r>
              <a:rPr lang="es-ES" b="1" dirty="0"/>
              <a:t>Del deudor</a:t>
            </a:r>
            <a:r>
              <a:rPr lang="es-ES" dirty="0"/>
              <a:t>: en la propia solicitud de concurso, en cualquier momento durante su tramitación o de forma sobrevenida por fracaso del convenio</a:t>
            </a:r>
          </a:p>
          <a:p>
            <a:pPr lvl="2" algn="just"/>
            <a:r>
              <a:rPr lang="es-ES" b="1" dirty="0"/>
              <a:t>De un acreedor</a:t>
            </a:r>
            <a:r>
              <a:rPr lang="es-ES" dirty="0"/>
              <a:t>: por existencia de alguno de los “hechos” del art. 2.4 LC durante la vigencia del convenio</a:t>
            </a:r>
          </a:p>
          <a:p>
            <a:pPr lvl="2" algn="just"/>
            <a:r>
              <a:rPr lang="es-ES" b="1" dirty="0"/>
              <a:t>Por la AC</a:t>
            </a:r>
            <a:r>
              <a:rPr lang="es-ES" dirty="0"/>
              <a:t>: en caso de cese de actividad profesional o empresarial del deudor</a:t>
            </a:r>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318816505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539552" y="476672"/>
            <a:ext cx="8147248" cy="5649491"/>
          </a:xfrm>
        </p:spPr>
        <p:txBody>
          <a:bodyPr>
            <a:normAutofit lnSpcReduction="10000"/>
          </a:bodyPr>
          <a:lstStyle/>
          <a:p>
            <a:pPr algn="just"/>
            <a:r>
              <a:rPr lang="es-ES" dirty="0"/>
              <a:t>Durante la fase de liquidación la situación del concursado es la de </a:t>
            </a:r>
            <a:r>
              <a:rPr lang="es-ES" b="1" dirty="0"/>
              <a:t>suspensión</a:t>
            </a:r>
            <a:r>
              <a:rPr lang="es-ES" dirty="0"/>
              <a:t> del ejercicio de las facultades de administración y disposición sobre su patrimonio</a:t>
            </a:r>
          </a:p>
          <a:p>
            <a:pPr algn="just"/>
            <a:r>
              <a:rPr lang="es-ES" dirty="0"/>
              <a:t>En caso de </a:t>
            </a:r>
            <a:r>
              <a:rPr lang="es-ES" b="1" dirty="0"/>
              <a:t>deudor persona jurídica</a:t>
            </a:r>
            <a:r>
              <a:rPr lang="es-ES" dirty="0"/>
              <a:t>, la apertura de la liquidación produce la </a:t>
            </a:r>
            <a:r>
              <a:rPr lang="es-ES" b="1" dirty="0"/>
              <a:t>disolución</a:t>
            </a:r>
            <a:r>
              <a:rPr lang="es-ES" dirty="0"/>
              <a:t>, si no estuviese acordada, y el cese de los administradores o liquidadores</a:t>
            </a:r>
          </a:p>
          <a:p>
            <a:pPr algn="just"/>
            <a:r>
              <a:rPr lang="es-ES" dirty="0"/>
              <a:t>La apertura de la liquidación produce el </a:t>
            </a:r>
            <a:r>
              <a:rPr lang="es-ES" b="1" dirty="0"/>
              <a:t>vencimiento anticipado de todos los créditos </a:t>
            </a:r>
            <a:r>
              <a:rPr lang="es-ES" dirty="0"/>
              <a:t>concursales y la conversión en dinero de los que consistan en otras prestaciones</a:t>
            </a:r>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412527909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b="1" dirty="0">
                <a:solidFill>
                  <a:srgbClr val="FF6600"/>
                </a:solidFill>
                <a:latin typeface="Arial" pitchFamily="34" charset="0"/>
                <a:cs typeface="Arial" pitchFamily="34" charset="0"/>
              </a:rPr>
              <a:t>LAS OPERACIONES DE LIQUIDACIÓN</a:t>
            </a:r>
          </a:p>
        </p:txBody>
      </p:sp>
      <p:sp>
        <p:nvSpPr>
          <p:cNvPr id="3" name="2 Marcador de contenido"/>
          <p:cNvSpPr>
            <a:spLocks noGrp="1"/>
          </p:cNvSpPr>
          <p:nvPr>
            <p:ph idx="1"/>
          </p:nvPr>
        </p:nvSpPr>
        <p:spPr/>
        <p:txBody>
          <a:bodyPr>
            <a:normAutofit fontScale="92500"/>
          </a:bodyPr>
          <a:lstStyle/>
          <a:p>
            <a:pPr marL="0" indent="0" algn="just">
              <a:buNone/>
            </a:pPr>
            <a:r>
              <a:rPr lang="es-ES" dirty="0"/>
              <a:t>Las </a:t>
            </a:r>
            <a:r>
              <a:rPr lang="es-ES" b="1" dirty="0"/>
              <a:t>formas de enajenación </a:t>
            </a:r>
            <a:r>
              <a:rPr lang="es-ES" dirty="0"/>
              <a:t>de los bienes y derechos de la concursada son:</a:t>
            </a:r>
          </a:p>
          <a:p>
            <a:pPr lvl="1" algn="just"/>
            <a:r>
              <a:rPr lang="es-ES" dirty="0"/>
              <a:t>Las previstas en el </a:t>
            </a:r>
            <a:r>
              <a:rPr lang="es-ES" b="1" dirty="0"/>
              <a:t>plan de liquidación </a:t>
            </a:r>
            <a:r>
              <a:rPr lang="es-ES" dirty="0"/>
              <a:t>(art. 148 LC)</a:t>
            </a:r>
          </a:p>
          <a:p>
            <a:pPr lvl="1" algn="just"/>
            <a:r>
              <a:rPr lang="es-ES" dirty="0"/>
              <a:t>Las </a:t>
            </a:r>
            <a:r>
              <a:rPr lang="es-ES" b="1" dirty="0"/>
              <a:t>reglas legales de la liquidación </a:t>
            </a:r>
            <a:r>
              <a:rPr lang="es-ES" dirty="0"/>
              <a:t>(art. 149 LC)</a:t>
            </a:r>
          </a:p>
          <a:p>
            <a:pPr lvl="1" algn="just"/>
            <a:r>
              <a:rPr lang="es-ES" dirty="0"/>
              <a:t> Para la </a:t>
            </a:r>
            <a:r>
              <a:rPr lang="es-ES" b="1" dirty="0"/>
              <a:t>transmisión de unidades productivas</a:t>
            </a:r>
            <a:r>
              <a:rPr lang="es-ES" dirty="0"/>
              <a:t>, habrán de tenerse en cuenta las especialidades del art. 146 bis LC, aplicables también a la transmisión en fase común (art. 43.4 LC) o en caso de inclusión como contenido de la propuesta de convenio (art. 100.2 LC)</a:t>
            </a:r>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2580134777"/>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06090"/>
          </a:xfrm>
        </p:spPr>
        <p:txBody>
          <a:bodyPr>
            <a:noAutofit/>
          </a:bodyPr>
          <a:lstStyle/>
          <a:p>
            <a:r>
              <a:rPr lang="es-ES" sz="3000" b="1" dirty="0">
                <a:solidFill>
                  <a:srgbClr val="FF6600"/>
                </a:solidFill>
                <a:latin typeface="Arial" pitchFamily="34" charset="0"/>
                <a:cs typeface="Arial" pitchFamily="34" charset="0"/>
              </a:rPr>
              <a:t>CANCELACIÓN DE EMBARGOS Y CARGAS EN LIQUIDACIÓN</a:t>
            </a:r>
          </a:p>
        </p:txBody>
      </p:sp>
      <p:sp>
        <p:nvSpPr>
          <p:cNvPr id="3" name="2 Marcador de contenido"/>
          <p:cNvSpPr>
            <a:spLocks noGrp="1"/>
          </p:cNvSpPr>
          <p:nvPr>
            <p:ph idx="1"/>
          </p:nvPr>
        </p:nvSpPr>
        <p:spPr>
          <a:xfrm>
            <a:off x="457200" y="1196752"/>
            <a:ext cx="8229600" cy="4929411"/>
          </a:xfrm>
        </p:spPr>
        <p:txBody>
          <a:bodyPr>
            <a:normAutofit fontScale="85000" lnSpcReduction="20000"/>
          </a:bodyPr>
          <a:lstStyle/>
          <a:p>
            <a:pPr marL="0" indent="0" algn="just">
              <a:buNone/>
            </a:pPr>
            <a:r>
              <a:rPr lang="es-ES" b="1" dirty="0"/>
              <a:t>ARTÍCULO 55.1 LC:</a:t>
            </a:r>
          </a:p>
          <a:p>
            <a:pPr marL="0" indent="0" algn="just">
              <a:buNone/>
            </a:pPr>
            <a:r>
              <a:rPr lang="es-ES" dirty="0"/>
              <a:t> “</a:t>
            </a:r>
            <a:r>
              <a:rPr lang="es-ES" i="1" dirty="0"/>
              <a:t>Declarado el concurso, no </a:t>
            </a:r>
            <a:r>
              <a:rPr lang="es-ES" i="1" dirty="0" err="1"/>
              <a:t>podrán</a:t>
            </a:r>
            <a:r>
              <a:rPr lang="es-ES" i="1" dirty="0"/>
              <a:t> iniciarse ejecuciones singulares, judiciales o extrajudiciales, ni seguirse apremios administrativos o tributarios contra el patrimonio del deudor. </a:t>
            </a:r>
          </a:p>
          <a:p>
            <a:pPr marL="0" indent="0" algn="just">
              <a:buNone/>
            </a:pPr>
            <a:r>
              <a:rPr lang="es-ES" i="1" dirty="0"/>
              <a:t>	Hasta la </a:t>
            </a:r>
            <a:r>
              <a:rPr lang="es-ES" i="1" dirty="0" err="1"/>
              <a:t>aprobación</a:t>
            </a:r>
            <a:r>
              <a:rPr lang="es-ES" i="1" dirty="0"/>
              <a:t> del plan de </a:t>
            </a:r>
            <a:r>
              <a:rPr lang="es-ES" i="1" dirty="0" err="1"/>
              <a:t>liquidación</a:t>
            </a:r>
            <a:r>
              <a:rPr lang="es-ES" i="1" dirty="0"/>
              <a:t>, </a:t>
            </a:r>
            <a:r>
              <a:rPr lang="es-ES" i="1" dirty="0" err="1"/>
              <a:t>podrán</a:t>
            </a:r>
            <a:r>
              <a:rPr lang="es-ES" i="1" dirty="0"/>
              <a:t> continuarse aquellos procedimientos administrativos de </a:t>
            </a:r>
            <a:r>
              <a:rPr lang="es-ES" i="1" dirty="0" err="1"/>
              <a:t>ejecución</a:t>
            </a:r>
            <a:r>
              <a:rPr lang="es-ES" i="1" dirty="0"/>
              <a:t> en los que se hubiera dictado diligencia de embargo y las ejecuciones laborales en las que se hubieran embargado bienes del concursado, todo ello con anterioridad a la fecha de </a:t>
            </a:r>
            <a:r>
              <a:rPr lang="es-ES" i="1" dirty="0" err="1"/>
              <a:t>declaración</a:t>
            </a:r>
            <a:r>
              <a:rPr lang="es-ES" i="1" dirty="0"/>
              <a:t> del concurso, siempre que los bienes objeto de embargo no resulten necesarios para la continuidad de la actividad profesional o empresarial del deudor”</a:t>
            </a:r>
            <a:r>
              <a:rPr lang="es-ES" dirty="0"/>
              <a:t>. </a:t>
            </a:r>
          </a:p>
          <a:p>
            <a:pPr marL="0" indent="0" algn="just">
              <a:buNone/>
            </a:pPr>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188143939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06090"/>
          </a:xfrm>
        </p:spPr>
        <p:txBody>
          <a:bodyPr>
            <a:noAutofit/>
          </a:bodyPr>
          <a:lstStyle/>
          <a:p>
            <a:r>
              <a:rPr lang="es-ES" sz="3000" b="1" dirty="0">
                <a:solidFill>
                  <a:srgbClr val="FF6600"/>
                </a:solidFill>
                <a:latin typeface="Arial" pitchFamily="34" charset="0"/>
                <a:cs typeface="Arial" pitchFamily="34" charset="0"/>
              </a:rPr>
              <a:t>CANCELACIÓN DE EMBARGOS Y CARGAS EN LIQUIDACIÓN</a:t>
            </a:r>
          </a:p>
        </p:txBody>
      </p:sp>
      <p:sp>
        <p:nvSpPr>
          <p:cNvPr id="3" name="2 Marcador de contenido"/>
          <p:cNvSpPr>
            <a:spLocks noGrp="1"/>
          </p:cNvSpPr>
          <p:nvPr>
            <p:ph idx="1"/>
          </p:nvPr>
        </p:nvSpPr>
        <p:spPr>
          <a:xfrm>
            <a:off x="457200" y="1196752"/>
            <a:ext cx="8229600" cy="4929411"/>
          </a:xfrm>
        </p:spPr>
        <p:txBody>
          <a:bodyPr>
            <a:normAutofit fontScale="92500" lnSpcReduction="20000"/>
          </a:bodyPr>
          <a:lstStyle/>
          <a:p>
            <a:pPr marL="0" indent="0" algn="just">
              <a:buNone/>
            </a:pPr>
            <a:r>
              <a:rPr lang="es-ES" b="1" dirty="0"/>
              <a:t>ARTÍCULO 55.3 LC:</a:t>
            </a:r>
          </a:p>
          <a:p>
            <a:pPr marL="0" indent="0" algn="just">
              <a:buNone/>
            </a:pPr>
            <a:r>
              <a:rPr lang="es-ES" dirty="0"/>
              <a:t>	“</a:t>
            </a:r>
            <a:r>
              <a:rPr lang="es-ES" i="1" dirty="0"/>
              <a:t>Cuando las actuaciones de </a:t>
            </a:r>
            <a:r>
              <a:rPr lang="es-ES" i="1" dirty="0" err="1"/>
              <a:t>ejecución</a:t>
            </a:r>
            <a:r>
              <a:rPr lang="es-ES" i="1" dirty="0"/>
              <a:t> hayan quedado en suspenso conforme a lo dispuesto en los apartados anteriores, el juez, a </a:t>
            </a:r>
            <a:r>
              <a:rPr lang="es-ES" i="1" dirty="0" err="1"/>
              <a:t>petición</a:t>
            </a:r>
            <a:r>
              <a:rPr lang="es-ES" i="1" dirty="0"/>
              <a:t> de la </a:t>
            </a:r>
            <a:r>
              <a:rPr lang="es-ES" i="1" dirty="0" err="1"/>
              <a:t>administración</a:t>
            </a:r>
            <a:r>
              <a:rPr lang="es-ES" i="1" dirty="0"/>
              <a:t> concursal y </a:t>
            </a:r>
            <a:r>
              <a:rPr lang="es-ES" b="1" i="1" dirty="0"/>
              <a:t>previa audiencia de los acreedores afectados</a:t>
            </a:r>
            <a:r>
              <a:rPr lang="es-ES" i="1" dirty="0"/>
              <a:t>, </a:t>
            </a:r>
            <a:r>
              <a:rPr lang="es-ES" i="1" dirty="0" err="1"/>
              <a:t>podra</a:t>
            </a:r>
            <a:r>
              <a:rPr lang="es-ES" i="1" dirty="0"/>
              <a:t>́ acordar el levantamiento y </a:t>
            </a:r>
            <a:r>
              <a:rPr lang="es-ES" i="1" dirty="0" err="1"/>
              <a:t>cancelación</a:t>
            </a:r>
            <a:r>
              <a:rPr lang="es-ES" i="1" dirty="0"/>
              <a:t> de los embargos trabados cuando el mantenimiento de los mismos dificultara gravemente la continuidad de la actividad profesional o empresarial del concursado. El levantamiento y </a:t>
            </a:r>
            <a:r>
              <a:rPr lang="es-ES" i="1" dirty="0" err="1"/>
              <a:t>cancelación</a:t>
            </a:r>
            <a:r>
              <a:rPr lang="es-ES" i="1" dirty="0"/>
              <a:t> no </a:t>
            </a:r>
            <a:r>
              <a:rPr lang="es-ES" i="1" dirty="0" err="1"/>
              <a:t>podra</a:t>
            </a:r>
            <a:r>
              <a:rPr lang="es-ES" i="1" dirty="0"/>
              <a:t>́ acordarse respecto de los embargos administrativo</a:t>
            </a:r>
            <a:r>
              <a:rPr lang="es-ES" dirty="0"/>
              <a:t>s</a:t>
            </a:r>
            <a:r>
              <a:rPr lang="es-ES" i="1" dirty="0"/>
              <a:t>”</a:t>
            </a:r>
            <a:endParaRPr lang="es-ES" dirty="0"/>
          </a:p>
          <a:p>
            <a:pPr marL="0" indent="0" algn="just">
              <a:buNone/>
            </a:pPr>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73704178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06090"/>
          </a:xfrm>
        </p:spPr>
        <p:txBody>
          <a:bodyPr>
            <a:noAutofit/>
          </a:bodyPr>
          <a:lstStyle/>
          <a:p>
            <a:r>
              <a:rPr lang="es-ES" sz="3000" b="1" dirty="0">
                <a:solidFill>
                  <a:srgbClr val="FF6600"/>
                </a:solidFill>
                <a:latin typeface="Arial" pitchFamily="34" charset="0"/>
                <a:cs typeface="Arial" pitchFamily="34" charset="0"/>
              </a:rPr>
              <a:t>CANCELACIÓN DE EMBARGOS Y CARGAS EN LIQUIDACIÓN</a:t>
            </a:r>
          </a:p>
        </p:txBody>
      </p:sp>
      <p:sp>
        <p:nvSpPr>
          <p:cNvPr id="3" name="2 Marcador de contenido"/>
          <p:cNvSpPr>
            <a:spLocks noGrp="1"/>
          </p:cNvSpPr>
          <p:nvPr>
            <p:ph idx="1"/>
          </p:nvPr>
        </p:nvSpPr>
        <p:spPr>
          <a:xfrm>
            <a:off x="457200" y="1196752"/>
            <a:ext cx="8229600" cy="4929411"/>
          </a:xfrm>
        </p:spPr>
        <p:txBody>
          <a:bodyPr>
            <a:normAutofit fontScale="92500" lnSpcReduction="10000"/>
          </a:bodyPr>
          <a:lstStyle/>
          <a:p>
            <a:pPr marL="0" indent="0" algn="just">
              <a:buNone/>
            </a:pPr>
            <a:r>
              <a:rPr lang="es-ES" b="1" dirty="0"/>
              <a:t>ARTÍCULO 149.5 LC:</a:t>
            </a:r>
          </a:p>
          <a:p>
            <a:pPr marL="0" indent="0" algn="just">
              <a:buNone/>
            </a:pPr>
            <a:r>
              <a:rPr lang="es-ES" dirty="0"/>
              <a:t>	“</a:t>
            </a:r>
            <a:r>
              <a:rPr lang="es-ES" i="1" dirty="0"/>
              <a:t>En el auto de </a:t>
            </a:r>
            <a:r>
              <a:rPr lang="es-ES" i="1" dirty="0" err="1"/>
              <a:t>aprobación</a:t>
            </a:r>
            <a:r>
              <a:rPr lang="es-ES" i="1" dirty="0"/>
              <a:t> del remate o de la </a:t>
            </a:r>
            <a:r>
              <a:rPr lang="es-ES" i="1" dirty="0" err="1"/>
              <a:t>transmisión</a:t>
            </a:r>
            <a:r>
              <a:rPr lang="es-ES" i="1" dirty="0"/>
              <a:t> de los bienes o derechos realizados ya sea de forma separada, por lotes o formando parte de una empresa o unidad productiva, el juez acordará la </a:t>
            </a:r>
            <a:r>
              <a:rPr lang="es-ES" i="1" dirty="0" err="1"/>
              <a:t>cancelación</a:t>
            </a:r>
            <a:r>
              <a:rPr lang="es-ES" i="1" dirty="0"/>
              <a:t> de todas las cargas anteriores al concurso constituidas a favor de </a:t>
            </a:r>
            <a:r>
              <a:rPr lang="es-ES" i="1" dirty="0" err="1"/>
              <a:t>créditos</a:t>
            </a:r>
            <a:r>
              <a:rPr lang="es-ES" i="1" dirty="0"/>
              <a:t> concursales, salvo las que gocen de privilegio especial conforme al </a:t>
            </a:r>
            <a:r>
              <a:rPr lang="es-ES" i="1" dirty="0" err="1"/>
              <a:t>artículo</a:t>
            </a:r>
            <a:r>
              <a:rPr lang="es-ES" i="1" dirty="0"/>
              <a:t> 90 y se hayan transmitido al adquirente con subsistencia del gravamen”</a:t>
            </a:r>
            <a:endParaRPr lang="es-ES" dirty="0"/>
          </a:p>
          <a:p>
            <a:pPr marL="0" indent="0" algn="just">
              <a:buNone/>
            </a:pPr>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301878505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06090"/>
          </a:xfrm>
        </p:spPr>
        <p:txBody>
          <a:bodyPr>
            <a:noAutofit/>
          </a:bodyPr>
          <a:lstStyle/>
          <a:p>
            <a:r>
              <a:rPr lang="es-ES" sz="3000" b="1" dirty="0">
                <a:solidFill>
                  <a:srgbClr val="FF6600"/>
                </a:solidFill>
                <a:latin typeface="Arial" pitchFamily="34" charset="0"/>
                <a:cs typeface="Arial" pitchFamily="34" charset="0"/>
              </a:rPr>
              <a:t>CANCELACIÓN DE EMBARGOS Y CARGAS EN LIQUIDACIÓN</a:t>
            </a:r>
          </a:p>
        </p:txBody>
      </p:sp>
      <p:sp>
        <p:nvSpPr>
          <p:cNvPr id="3" name="2 Marcador de contenido"/>
          <p:cNvSpPr>
            <a:spLocks noGrp="1"/>
          </p:cNvSpPr>
          <p:nvPr>
            <p:ph idx="1"/>
          </p:nvPr>
        </p:nvSpPr>
        <p:spPr>
          <a:xfrm>
            <a:off x="457200" y="1196752"/>
            <a:ext cx="8229600" cy="4929411"/>
          </a:xfrm>
        </p:spPr>
        <p:txBody>
          <a:bodyPr>
            <a:normAutofit/>
          </a:bodyPr>
          <a:lstStyle/>
          <a:p>
            <a:pPr marL="0" indent="0" algn="just">
              <a:buNone/>
            </a:pPr>
            <a:r>
              <a:rPr lang="es-ES" b="1" dirty="0"/>
              <a:t>AUDIENCIA DEL ACREEDOR TITULAR DE LA CARGA</a:t>
            </a:r>
          </a:p>
          <a:p>
            <a:pPr marL="0" indent="0" algn="just">
              <a:buNone/>
            </a:pPr>
            <a:r>
              <a:rPr lang="es-ES" dirty="0"/>
              <a:t>RDGRN de 2 de septiembre de 2013:</a:t>
            </a:r>
          </a:p>
          <a:p>
            <a:pPr marL="0" indent="0" algn="just">
              <a:buNone/>
            </a:pPr>
            <a:r>
              <a:rPr lang="es-ES" dirty="0"/>
              <a:t>Considera que el régimen de audiencia del artículo 55.3 LC es aplicable a la cancelación de cargas en liquidación. Ello evita la calificación negativa del Registrador</a:t>
            </a:r>
          </a:p>
          <a:p>
            <a:pPr marL="0" indent="0" algn="just">
              <a:buNone/>
            </a:pPr>
            <a:r>
              <a:rPr lang="es-ES" dirty="0"/>
              <a:t>Principales problemas: acreedores no personados y con domicilio desconocido</a:t>
            </a:r>
          </a:p>
          <a:p>
            <a:pPr marL="0" indent="0" algn="just">
              <a:buNone/>
            </a:pPr>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22980034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06090"/>
          </a:xfrm>
        </p:spPr>
        <p:txBody>
          <a:bodyPr>
            <a:noAutofit/>
          </a:bodyPr>
          <a:lstStyle/>
          <a:p>
            <a:r>
              <a:rPr lang="es-ES" sz="2600" b="1" dirty="0">
                <a:solidFill>
                  <a:srgbClr val="FF6600"/>
                </a:solidFill>
                <a:latin typeface="Arial" pitchFamily="34" charset="0"/>
                <a:cs typeface="Arial" pitchFamily="34" charset="0"/>
              </a:rPr>
              <a:t>ENAJENACIÓN DE BIENES AFECTOS AL PAGO DE CRÉDITOS CON PRIVILEGIO ESPECIAL</a:t>
            </a:r>
          </a:p>
        </p:txBody>
      </p:sp>
      <p:sp>
        <p:nvSpPr>
          <p:cNvPr id="3" name="2 Marcador de contenido"/>
          <p:cNvSpPr>
            <a:spLocks noGrp="1"/>
          </p:cNvSpPr>
          <p:nvPr>
            <p:ph idx="1"/>
          </p:nvPr>
        </p:nvSpPr>
        <p:spPr>
          <a:xfrm>
            <a:off x="467544" y="1052736"/>
            <a:ext cx="8229600" cy="5688632"/>
          </a:xfrm>
        </p:spPr>
        <p:txBody>
          <a:bodyPr>
            <a:noAutofit/>
          </a:bodyPr>
          <a:lstStyle/>
          <a:p>
            <a:pPr marL="0" indent="0" algn="just">
              <a:buNone/>
            </a:pPr>
            <a:r>
              <a:rPr lang="es-ES" sz="2300" b="1" dirty="0"/>
              <a:t>ARTÍCULO 155 LC. </a:t>
            </a:r>
            <a:r>
              <a:rPr lang="es-ES" sz="2300" dirty="0"/>
              <a:t>Regla general: enajenación en pública subasta</a:t>
            </a:r>
          </a:p>
          <a:p>
            <a:pPr marL="0" indent="0" algn="just">
              <a:buNone/>
            </a:pPr>
            <a:r>
              <a:rPr lang="es-ES" sz="2300" dirty="0"/>
              <a:t>Art. 155.4:</a:t>
            </a:r>
          </a:p>
          <a:p>
            <a:pPr marL="0" indent="0" algn="just">
              <a:buNone/>
            </a:pPr>
            <a:r>
              <a:rPr lang="es-ES" sz="2300" dirty="0"/>
              <a:t>	“</a:t>
            </a:r>
            <a:r>
              <a:rPr lang="es-ES" sz="2000" i="1" dirty="0"/>
              <a:t>La </a:t>
            </a:r>
            <a:r>
              <a:rPr lang="es-ES" sz="2000" i="1" dirty="0" err="1"/>
              <a:t>realización</a:t>
            </a:r>
            <a:r>
              <a:rPr lang="es-ES" sz="2000" i="1" dirty="0"/>
              <a:t> en cualquier estado del concurso de los bienes y derechos afectos a </a:t>
            </a:r>
            <a:r>
              <a:rPr lang="es-ES" sz="2000" i="1" dirty="0" err="1"/>
              <a:t>créditos</a:t>
            </a:r>
            <a:r>
              <a:rPr lang="es-ES" sz="2000" i="1" dirty="0"/>
              <a:t> con privilegio especial se </a:t>
            </a:r>
            <a:r>
              <a:rPr lang="es-ES" sz="2000" i="1" dirty="0" err="1"/>
              <a:t>hara</a:t>
            </a:r>
            <a:r>
              <a:rPr lang="es-ES" sz="2000" i="1" dirty="0"/>
              <a:t>́ en subasta, salvo que, a solicitud de la </a:t>
            </a:r>
            <a:r>
              <a:rPr lang="es-ES" sz="2000" i="1" dirty="0" err="1"/>
              <a:t>administración</a:t>
            </a:r>
            <a:r>
              <a:rPr lang="es-ES" sz="2000" i="1" dirty="0"/>
              <a:t> concursal o del acreedor con privilegio especial dentro del convenio, el juez autorice la venta directa o la </a:t>
            </a:r>
            <a:r>
              <a:rPr lang="es-ES" sz="2000" i="1" dirty="0" err="1"/>
              <a:t>cesión</a:t>
            </a:r>
            <a:r>
              <a:rPr lang="es-ES" sz="2000" i="1" dirty="0"/>
              <a:t> en pago o para el pago al acreedor privilegiado o a la persona que </a:t>
            </a:r>
            <a:r>
              <a:rPr lang="es-ES" sz="2000" i="1" dirty="0" err="1"/>
              <a:t>él</a:t>
            </a:r>
            <a:r>
              <a:rPr lang="es-ES" sz="2000" i="1" dirty="0"/>
              <a:t> designe, siempre que con ello quede completamente satisfecho el privilegio especial, o, en su caso, quede el resto del </a:t>
            </a:r>
            <a:r>
              <a:rPr lang="es-ES" sz="2000" i="1" dirty="0" err="1"/>
              <a:t>crédito</a:t>
            </a:r>
            <a:r>
              <a:rPr lang="es-ES" sz="2000" i="1" dirty="0"/>
              <a:t> reconocido dentro del concurso con la </a:t>
            </a:r>
            <a:r>
              <a:rPr lang="es-ES" sz="2000" i="1" dirty="0" err="1"/>
              <a:t>calificación</a:t>
            </a:r>
            <a:r>
              <a:rPr lang="es-ES" sz="2000" i="1" dirty="0"/>
              <a:t> que corresponda. </a:t>
            </a:r>
          </a:p>
          <a:p>
            <a:pPr marL="0" indent="0" algn="just">
              <a:buNone/>
            </a:pPr>
            <a:r>
              <a:rPr lang="es-ES" sz="2000" i="1" dirty="0"/>
              <a:t>	Si la </a:t>
            </a:r>
            <a:r>
              <a:rPr lang="es-ES" sz="2000" i="1" dirty="0" err="1"/>
              <a:t>realización</a:t>
            </a:r>
            <a:r>
              <a:rPr lang="es-ES" sz="2000" i="1" dirty="0"/>
              <a:t> se </a:t>
            </a:r>
            <a:r>
              <a:rPr lang="es-ES" sz="2000" i="1" dirty="0" err="1"/>
              <a:t>efectúa</a:t>
            </a:r>
            <a:r>
              <a:rPr lang="es-ES" sz="2000" i="1" dirty="0"/>
              <a:t> fuera del convenio, el oferente </a:t>
            </a:r>
            <a:r>
              <a:rPr lang="es-ES" sz="2000" i="1" dirty="0" err="1"/>
              <a:t>debera</a:t>
            </a:r>
            <a:r>
              <a:rPr lang="es-ES" sz="2000" i="1" dirty="0"/>
              <a:t>́ satisfacer un precio superior al </a:t>
            </a:r>
            <a:r>
              <a:rPr lang="es-ES" sz="2000" i="1" dirty="0" err="1"/>
              <a:t>mínimo</a:t>
            </a:r>
            <a:r>
              <a:rPr lang="es-ES" sz="2000" i="1" dirty="0"/>
              <a:t> que se hubiese pactado y con pago al contado, salvo que el concursado y el acreedor con privilegio especial manifestasen de forma expresa la </a:t>
            </a:r>
            <a:r>
              <a:rPr lang="es-ES" sz="2000" i="1" dirty="0" err="1"/>
              <a:t>aceptación</a:t>
            </a:r>
            <a:r>
              <a:rPr lang="es-ES" sz="2000" i="1" dirty="0"/>
              <a:t> por un precio inferior, siempre y cuando dichas realizaciones se </a:t>
            </a:r>
            <a:r>
              <a:rPr lang="es-ES" sz="2000" i="1" dirty="0" err="1"/>
              <a:t>efectúen</a:t>
            </a:r>
            <a:r>
              <a:rPr lang="es-ES" sz="2000" i="1" dirty="0"/>
              <a:t> a valor de mercado </a:t>
            </a:r>
            <a:r>
              <a:rPr lang="es-ES" sz="2000" i="1" dirty="0" err="1"/>
              <a:t>según</a:t>
            </a:r>
            <a:r>
              <a:rPr lang="es-ES" sz="2000" i="1" dirty="0"/>
              <a:t> </a:t>
            </a:r>
            <a:r>
              <a:rPr lang="es-ES" sz="2000" i="1" dirty="0" err="1"/>
              <a:t>tasación</a:t>
            </a:r>
            <a:r>
              <a:rPr lang="es-ES" sz="2000" i="1" dirty="0"/>
              <a:t> oficial actualizada por entidad homologada para el caso de bienes inmuebles y </a:t>
            </a:r>
            <a:r>
              <a:rPr lang="es-ES" sz="2000" i="1" dirty="0" err="1"/>
              <a:t>valoración</a:t>
            </a:r>
            <a:r>
              <a:rPr lang="es-ES" sz="2000" i="1" dirty="0"/>
              <a:t> por entidad especializada para bienes muebles”. </a:t>
            </a:r>
          </a:p>
          <a:p>
            <a:pPr marL="0" indent="0" algn="just">
              <a:buNone/>
            </a:pPr>
            <a:endParaRPr lang="es-ES" sz="2000" i="1"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320908438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ES" b="1" dirty="0">
                <a:solidFill>
                  <a:srgbClr val="FF6600"/>
                </a:solidFill>
              </a:rPr>
              <a:t>SATISFACCIÓN DE LOS ACREEDORES</a:t>
            </a:r>
          </a:p>
        </p:txBody>
      </p:sp>
      <p:sp>
        <p:nvSpPr>
          <p:cNvPr id="3" name="Marcador de contenido 2"/>
          <p:cNvSpPr>
            <a:spLocks noGrp="1"/>
          </p:cNvSpPr>
          <p:nvPr>
            <p:ph idx="1"/>
          </p:nvPr>
        </p:nvSpPr>
        <p:spPr/>
        <p:txBody>
          <a:bodyPr>
            <a:normAutofit/>
          </a:bodyPr>
          <a:lstStyle/>
          <a:p>
            <a:pPr marL="0" indent="0" algn="just">
              <a:buNone/>
            </a:pPr>
            <a:r>
              <a:rPr lang="es-ES" dirty="0"/>
              <a:t>	Las </a:t>
            </a:r>
            <a:r>
              <a:rPr lang="es-ES" b="1" dirty="0"/>
              <a:t>soluciones del concurso </a:t>
            </a:r>
            <a:r>
              <a:rPr lang="es-ES" dirty="0"/>
              <a:t>previstas en la LC (Título V) son:</a:t>
            </a:r>
          </a:p>
          <a:p>
            <a:pPr lvl="1" algn="just"/>
            <a:r>
              <a:rPr lang="es-ES" b="1" dirty="0"/>
              <a:t>CONVENIO</a:t>
            </a:r>
            <a:r>
              <a:rPr lang="es-ES" dirty="0"/>
              <a:t>: vía conservativa</a:t>
            </a:r>
          </a:p>
          <a:p>
            <a:pPr lvl="1" algn="just"/>
            <a:r>
              <a:rPr lang="es-ES" b="1" dirty="0"/>
              <a:t>LIQUIDACIÓN</a:t>
            </a:r>
            <a:r>
              <a:rPr lang="es-ES" dirty="0"/>
              <a:t>: vía </a:t>
            </a:r>
            <a:r>
              <a:rPr lang="es-ES" dirty="0" err="1"/>
              <a:t>liquidativa</a:t>
            </a:r>
            <a:endParaRPr lang="es-ES" dirty="0"/>
          </a:p>
          <a:p>
            <a:pPr marL="457200" lvl="1" indent="0" algn="just">
              <a:buNone/>
            </a:pPr>
            <a:r>
              <a:rPr lang="es-ES" dirty="0"/>
              <a:t>A través de ambas opciones se pretende solucionar el problema que representa para los acreedores la insolvencia del deudor común</a:t>
            </a:r>
          </a:p>
          <a:p>
            <a:pPr marL="457200" lvl="1" indent="0" algn="just">
              <a:buNone/>
            </a:pPr>
            <a:r>
              <a:rPr lang="es-ES" dirty="0"/>
              <a:t>La LC trata de favorecer el convenio como solución normal del concurso</a:t>
            </a:r>
          </a:p>
        </p:txBody>
      </p:sp>
      <p:sp>
        <p:nvSpPr>
          <p:cNvPr id="4" name="Marcador de pie de página 3"/>
          <p:cNvSpPr>
            <a:spLocks noGrp="1"/>
          </p:cNvSpPr>
          <p:nvPr>
            <p:ph type="ftr" sz="quarter" idx="11"/>
          </p:nvPr>
        </p:nvSpPr>
        <p:spPr>
          <a:xfrm>
            <a:off x="2987824" y="6309320"/>
            <a:ext cx="2895600" cy="365125"/>
          </a:xfrm>
        </p:spPr>
        <p:txBody>
          <a:bodyPr/>
          <a:lstStyle/>
          <a:p>
            <a:endParaRPr lang="es-ES" dirty="0"/>
          </a:p>
        </p:txBody>
      </p:sp>
    </p:spTree>
    <p:extLst>
      <p:ext uri="{BB962C8B-B14F-4D97-AF65-F5344CB8AC3E}">
        <p14:creationId xmlns:p14="http://schemas.microsoft.com/office/powerpoint/2010/main" val="153046058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936104"/>
          </a:xfrm>
        </p:spPr>
        <p:txBody>
          <a:bodyPr>
            <a:normAutofit fontScale="90000"/>
          </a:bodyPr>
          <a:lstStyle/>
          <a:p>
            <a:r>
              <a:rPr lang="es-ES" sz="2800" b="1" i="1" dirty="0">
                <a:solidFill>
                  <a:srgbClr val="FF6600"/>
                </a:solidFill>
              </a:rPr>
              <a:t>OTRAS CUESTIONES DE LIQUIDACIÓN</a:t>
            </a:r>
            <a:br>
              <a:rPr lang="es-ES" sz="2800" b="1" i="1" dirty="0">
                <a:solidFill>
                  <a:srgbClr val="FF6600"/>
                </a:solidFill>
              </a:rPr>
            </a:br>
            <a:r>
              <a:rPr lang="es-ES" sz="2800" dirty="0">
                <a:solidFill>
                  <a:srgbClr val="FF6600"/>
                </a:solidFill>
              </a:rPr>
              <a:t> TRANSMISIÓN DE UNIDAD PRODUCTIVA</a:t>
            </a:r>
            <a:br>
              <a:rPr lang="es-ES" sz="2800" dirty="0"/>
            </a:br>
            <a:r>
              <a:rPr lang="es-ES" sz="2800" dirty="0"/>
              <a:t> </a:t>
            </a:r>
          </a:p>
        </p:txBody>
      </p:sp>
      <p:sp>
        <p:nvSpPr>
          <p:cNvPr id="3075" name="2 Marcador de contenido"/>
          <p:cNvSpPr>
            <a:spLocks noGrp="1"/>
          </p:cNvSpPr>
          <p:nvPr>
            <p:ph idx="1"/>
          </p:nvPr>
        </p:nvSpPr>
        <p:spPr>
          <a:xfrm>
            <a:off x="323528" y="1196753"/>
            <a:ext cx="8229600" cy="4968552"/>
          </a:xfrm>
        </p:spPr>
        <p:txBody>
          <a:bodyPr>
            <a:normAutofit/>
          </a:bodyPr>
          <a:lstStyle/>
          <a:p>
            <a:pPr marL="0" indent="0" algn="just" hangingPunct="0">
              <a:buNone/>
            </a:pPr>
            <a:r>
              <a:rPr lang="es-ES" sz="2400" dirty="0"/>
              <a:t>En la normativa concursal vigente la transmisión de unidades productivas puede ser:</a:t>
            </a:r>
          </a:p>
          <a:p>
            <a:pPr marL="0" indent="0" algn="just" hangingPunct="0">
              <a:buNone/>
            </a:pPr>
            <a:r>
              <a:rPr lang="es-ES" sz="2400" dirty="0"/>
              <a:t>- </a:t>
            </a:r>
            <a:r>
              <a:rPr lang="es-ES" sz="2400" b="1" dirty="0"/>
              <a:t>En fase común</a:t>
            </a:r>
            <a:r>
              <a:rPr lang="es-ES" sz="2400" dirty="0"/>
              <a:t>, por vía del art. 43.2 LC.</a:t>
            </a:r>
          </a:p>
          <a:p>
            <a:pPr marL="0" indent="0" algn="just" hangingPunct="0">
              <a:buNone/>
            </a:pPr>
            <a:r>
              <a:rPr lang="es-ES" sz="2400" dirty="0"/>
              <a:t>- </a:t>
            </a:r>
            <a:r>
              <a:rPr lang="es-ES" sz="2400" b="1" dirty="0"/>
              <a:t>Vía convenio</a:t>
            </a:r>
            <a:r>
              <a:rPr lang="es-ES" sz="2400" dirty="0"/>
              <a:t>, es decir, mediante la aprobación de los llamados convenios de continuación en los cuales la finalidad es la continuidad del ejercicio de la actividad profesional o empresarial del concursado, bien sea por el propio concursado o por un tercero (convenio de asunción).</a:t>
            </a:r>
          </a:p>
          <a:p>
            <a:pPr marL="0" indent="0" algn="just" hangingPunct="0">
              <a:buNone/>
            </a:pPr>
            <a:r>
              <a:rPr lang="es-ES" sz="2400" dirty="0"/>
              <a:t>- </a:t>
            </a:r>
            <a:r>
              <a:rPr lang="es-ES" sz="2400" b="1" dirty="0"/>
              <a:t>Vía liquidación</a:t>
            </a:r>
            <a:r>
              <a:rPr lang="es-ES" sz="2400" dirty="0"/>
              <a:t>, es decir, cuando la transmisión de la empresa o de la unidad productiva se efectúa en la fase de liquidación del concurso.</a:t>
            </a:r>
          </a:p>
          <a:p>
            <a:pPr marL="0" indent="0" algn="just">
              <a:buNone/>
            </a:pPr>
            <a:endParaRPr lang="es-ES" sz="2800" dirty="0"/>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20</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136620590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r>
              <a:rPr lang="es-ES" sz="2400" dirty="0">
                <a:solidFill>
                  <a:srgbClr val="FF6600"/>
                </a:solidFill>
              </a:rPr>
              <a:t> </a:t>
            </a:r>
            <a:br>
              <a:rPr lang="es-ES" sz="2400" dirty="0"/>
            </a:br>
            <a:r>
              <a:rPr lang="es-ES" sz="2400" dirty="0">
                <a:solidFill>
                  <a:srgbClr val="FF6600"/>
                </a:solidFill>
              </a:rPr>
              <a:t>TRANSMISIÓN DE UNIDAD PRODUCTIVA</a:t>
            </a:r>
            <a:r>
              <a:rPr lang="es-ES" sz="2400" dirty="0"/>
              <a:t> </a:t>
            </a:r>
          </a:p>
        </p:txBody>
      </p:sp>
      <p:sp>
        <p:nvSpPr>
          <p:cNvPr id="3075" name="2 Marcador de contenido"/>
          <p:cNvSpPr>
            <a:spLocks noGrp="1"/>
          </p:cNvSpPr>
          <p:nvPr>
            <p:ph idx="1"/>
          </p:nvPr>
        </p:nvSpPr>
        <p:spPr>
          <a:xfrm>
            <a:off x="323528" y="1340769"/>
            <a:ext cx="8229600" cy="4824536"/>
          </a:xfrm>
        </p:spPr>
        <p:txBody>
          <a:bodyPr>
            <a:normAutofit lnSpcReduction="10000"/>
          </a:bodyPr>
          <a:lstStyle/>
          <a:p>
            <a:pPr marL="0" indent="0" algn="just" hangingPunct="0">
              <a:buNone/>
            </a:pPr>
            <a:r>
              <a:rPr lang="es-ES" sz="2000" b="1" dirty="0"/>
              <a:t>Notas características </a:t>
            </a:r>
            <a:r>
              <a:rPr lang="es-ES" sz="2000" dirty="0"/>
              <a:t>de esta transmisión:</a:t>
            </a:r>
          </a:p>
          <a:p>
            <a:pPr marL="0" indent="0" algn="just" hangingPunct="0">
              <a:buNone/>
            </a:pPr>
            <a:r>
              <a:rPr lang="es-ES" sz="2000" dirty="0"/>
              <a:t>- Se puede transmitir la empresa contemplada como conjunto de bienes y derechos del concursado afectos a su actividad empresarial o profesional.</a:t>
            </a:r>
          </a:p>
          <a:p>
            <a:pPr marL="0" indent="0" algn="just" hangingPunct="0">
              <a:buNone/>
            </a:pPr>
            <a:r>
              <a:rPr lang="es-ES" sz="2000" dirty="0"/>
              <a:t>En este supuesto la delimitación del perímetro es clara ya que incluiría la totalidad del conjunto que existiera antes de la declaración del concurso.</a:t>
            </a:r>
          </a:p>
          <a:p>
            <a:pPr marL="0" indent="0" algn="just" hangingPunct="0">
              <a:buNone/>
            </a:pPr>
            <a:r>
              <a:rPr lang="es-ES" sz="2000" dirty="0"/>
              <a:t>- También se pueden transmitir unidades productivas, que se puede identificar como un conjunto de medios organizados con el fin de llevar a cabo una actividad económica. Es decir, la transmisión no debe ser global, de la empresa concursada en su conjunto, sino que el objeto de la transmisión pueden ser determinadas partes de la misma, pero siempre que esas partes constituyan unidades productivas.</a:t>
            </a:r>
          </a:p>
          <a:p>
            <a:pPr marL="0" indent="0" algn="just" hangingPunct="0">
              <a:buNone/>
            </a:pPr>
            <a:r>
              <a:rPr lang="es-ES" sz="2000" dirty="0"/>
              <a:t>- El concepto concursal de unidad productiva puede delimitarse de forma amplia y flexible, pero siempre sobre la base de la existencia en los elementos patrimoniales que se transmitan de un mínimo de cohesión y de independencia respecto al resto del patrimonio empresarial.</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21</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93299236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r>
              <a:rPr lang="es-ES" sz="2400" dirty="0">
                <a:solidFill>
                  <a:srgbClr val="FF6600"/>
                </a:solidFill>
              </a:rPr>
              <a:t> </a:t>
            </a:r>
            <a:br>
              <a:rPr lang="es-ES" sz="2400" dirty="0"/>
            </a:br>
            <a:r>
              <a:rPr lang="es-ES" sz="2400" dirty="0">
                <a:solidFill>
                  <a:srgbClr val="FF6600"/>
                </a:solidFill>
              </a:rPr>
              <a:t>TRANSMISIÓN DE UNIDAD PRODUCTIVA</a:t>
            </a:r>
            <a:r>
              <a:rPr lang="es-ES" sz="2400" dirty="0"/>
              <a:t> </a:t>
            </a:r>
          </a:p>
        </p:txBody>
      </p:sp>
      <p:sp>
        <p:nvSpPr>
          <p:cNvPr id="3075" name="2 Marcador de contenido"/>
          <p:cNvSpPr>
            <a:spLocks noGrp="1"/>
          </p:cNvSpPr>
          <p:nvPr>
            <p:ph idx="1"/>
          </p:nvPr>
        </p:nvSpPr>
        <p:spPr>
          <a:xfrm>
            <a:off x="323528" y="1340769"/>
            <a:ext cx="8229600" cy="4824536"/>
          </a:xfrm>
        </p:spPr>
        <p:txBody>
          <a:bodyPr>
            <a:normAutofit/>
          </a:bodyPr>
          <a:lstStyle/>
          <a:p>
            <a:pPr algn="just"/>
            <a:r>
              <a:rPr lang="es-ES" sz="2400" dirty="0"/>
              <a:t>La noción de “unidad productiva” resulta ambigua si bien puede definirse como un conjunto de medios organizados con el fin de llevar a cabo una actividad económica. </a:t>
            </a:r>
          </a:p>
          <a:p>
            <a:pPr algn="just"/>
            <a:r>
              <a:rPr lang="es-ES" sz="2400" dirty="0"/>
              <a:t>Aunque este concepto está dotado de una enorme flexibilidad, no cabe confundir la transmisión de unidades productivas con una </a:t>
            </a:r>
            <a:r>
              <a:rPr lang="es-ES" sz="2400" b="1" dirty="0"/>
              <a:t>venta en globo </a:t>
            </a:r>
            <a:r>
              <a:rPr lang="es-ES" sz="2400" dirty="0"/>
              <a:t>o transmisión unitaria. En el primer caso se exigen trabajadores que den continuidad a la actividad económica, mientras que en otro caso nos hallaríamos ante una venta conjunta de determinados activos, pero que no es apta para la actividad productiva. </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22</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2730098502"/>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TRANSMISIÓN DE UNIDAD PRODUCTIVA</a:t>
            </a:r>
            <a:r>
              <a:rPr lang="es-ES" sz="2400" dirty="0"/>
              <a:t> </a:t>
            </a:r>
          </a:p>
        </p:txBody>
      </p:sp>
      <p:sp>
        <p:nvSpPr>
          <p:cNvPr id="3075" name="2 Marcador de contenido"/>
          <p:cNvSpPr>
            <a:spLocks noGrp="1"/>
          </p:cNvSpPr>
          <p:nvPr>
            <p:ph idx="1"/>
          </p:nvPr>
        </p:nvSpPr>
        <p:spPr>
          <a:xfrm>
            <a:off x="323528" y="1340769"/>
            <a:ext cx="8229600" cy="4824536"/>
          </a:xfrm>
        </p:spPr>
        <p:txBody>
          <a:bodyPr>
            <a:normAutofit lnSpcReduction="10000"/>
          </a:bodyPr>
          <a:lstStyle/>
          <a:p>
            <a:pPr algn="just"/>
            <a:r>
              <a:rPr lang="es-ES" sz="2400" dirty="0"/>
              <a:t>La prioridad que el legislador establece para fomentar la transmisión de unidades productivas </a:t>
            </a:r>
            <a:r>
              <a:rPr lang="es-ES" sz="2400" b="1" dirty="0"/>
              <a:t>queda condicionada a que ello resulte “</a:t>
            </a:r>
            <a:r>
              <a:rPr lang="es-ES" sz="2400" b="1" i="1" dirty="0"/>
              <a:t>factible</a:t>
            </a:r>
            <a:r>
              <a:rPr lang="es-ES" sz="2400" b="1" dirty="0"/>
              <a:t>” </a:t>
            </a:r>
            <a:r>
              <a:rPr lang="es-ES" sz="2400" dirty="0"/>
              <a:t>(art. 148.1 LC). Pero la enajenación unitaria nos remite a la existencia de una empresa en funcionamiento y a una transmisión apta para la continuidad de la actividad económica. </a:t>
            </a:r>
          </a:p>
          <a:p>
            <a:pPr algn="just"/>
            <a:r>
              <a:rPr lang="es-ES" sz="2400" dirty="0"/>
              <a:t>Habrá de respetarse lo establecido en el artículo 149.1 LC (“</a:t>
            </a:r>
            <a:r>
              <a:rPr lang="is-IS" sz="2400" dirty="0"/>
              <a:t>…</a:t>
            </a:r>
            <a:r>
              <a:rPr lang="es-ES" sz="2400" b="1" i="1" dirty="0"/>
              <a:t>Las resoluciones que el juez adopte en estos casos deberán ser dictadas previa audiencia, por plazo de quince días, de los representantes de los trabajadores</a:t>
            </a:r>
            <a:r>
              <a:rPr lang="es-ES" sz="2400" i="1" dirty="0"/>
              <a:t> y cumpliendo, en su caso, lo previsto en el apartado 4 del artículo 148. Estas resoluciones revestirán la forma de auto y contra ellas no cabrá recurso alguno”)</a:t>
            </a:r>
            <a:endParaRPr lang="es-ES" sz="2400" dirty="0"/>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23</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254281435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fontScale="90000"/>
          </a:bodyPr>
          <a:lstStyle/>
          <a:p>
            <a:br>
              <a:rPr lang="es-ES" sz="2400" dirty="0"/>
            </a:br>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TRANSMISIÓN DE UNIDAD PRODUCTIVA</a:t>
            </a:r>
            <a:r>
              <a:rPr lang="es-ES" sz="2400" dirty="0"/>
              <a:t> </a:t>
            </a:r>
          </a:p>
        </p:txBody>
      </p:sp>
      <p:sp>
        <p:nvSpPr>
          <p:cNvPr id="3075" name="2 Marcador de contenido"/>
          <p:cNvSpPr>
            <a:spLocks noGrp="1"/>
          </p:cNvSpPr>
          <p:nvPr>
            <p:ph idx="1"/>
          </p:nvPr>
        </p:nvSpPr>
        <p:spPr>
          <a:xfrm>
            <a:off x="323528" y="1340769"/>
            <a:ext cx="8229600" cy="4824536"/>
          </a:xfrm>
        </p:spPr>
        <p:txBody>
          <a:bodyPr/>
          <a:lstStyle/>
          <a:p>
            <a:pPr marL="0" indent="0">
              <a:buNone/>
            </a:pPr>
            <a:r>
              <a:rPr lang="es-ES" sz="2400" b="1" dirty="0"/>
              <a:t>EFECTOS DE LA VENTA UNITARIA.- </a:t>
            </a:r>
            <a:r>
              <a:rPr lang="es-ES" sz="2400" dirty="0"/>
              <a:t>Art. 146 </a:t>
            </a:r>
            <a:r>
              <a:rPr lang="es-ES" sz="2400" i="1" dirty="0"/>
              <a:t>bis</a:t>
            </a:r>
            <a:r>
              <a:rPr lang="es-ES" sz="2400" dirty="0"/>
              <a:t> LC:</a:t>
            </a:r>
          </a:p>
          <a:p>
            <a:pPr marL="0" indent="0" algn="just">
              <a:buNone/>
            </a:pPr>
            <a:r>
              <a:rPr lang="es-ES" sz="2000" i="1" dirty="0"/>
              <a:t>	“3. Lo dispuesto en los dos apartados anteriores no será aplicable a aquellas licencias, autorizaciones o contratos en los que el adquirente haya manifestado expresamente su intención de no subrogarse. Ello sin perjuicio, a los efectos laborales, de la aplicación de lo dispuesto en el artículo 44 del Estatuto de los Trabajadores en los supuestos de sucesión de empresa.</a:t>
            </a:r>
            <a:endParaRPr lang="es-ES" sz="2000" dirty="0"/>
          </a:p>
          <a:p>
            <a:pPr marL="0" indent="0" algn="just">
              <a:buNone/>
            </a:pPr>
            <a:r>
              <a:rPr lang="es-ES" sz="2000" i="1" dirty="0"/>
              <a:t>	4. </a:t>
            </a:r>
            <a:r>
              <a:rPr lang="es-ES" sz="2000" b="1" i="1" dirty="0"/>
              <a:t>La transmisión no llevará aparejada obligación de pago de los créditos no satisfechos por el concursado antes de la transmisión</a:t>
            </a:r>
            <a:r>
              <a:rPr lang="es-ES" sz="2000" i="1" dirty="0"/>
              <a:t>, ya sean concursales o contra la masa, salvo que el adquirente la hubiera asumido expresamente o existiese disposición legal en contrario y sin perjuicio de lo dispuesto en el artículo 149.4.</a:t>
            </a:r>
            <a:endParaRPr lang="es-ES" sz="2000" dirty="0"/>
          </a:p>
          <a:p>
            <a:pPr marL="0" indent="0" algn="just">
              <a:buNone/>
            </a:pPr>
            <a:r>
              <a:rPr lang="es-ES" sz="2000" i="1" dirty="0"/>
              <a:t>	La exclusión descrita en el párrafo anterior no se aplicará cuando los adquirentes de las unidades productivas sean personas especialmente relacionadas con el concursado</a:t>
            </a:r>
            <a:r>
              <a:rPr lang="es-ES" sz="2400" i="1" dirty="0"/>
              <a:t>”.</a:t>
            </a:r>
            <a:endParaRPr lang="es-ES" sz="2400" dirty="0"/>
          </a:p>
          <a:p>
            <a:endParaRPr lang="es-ES" sz="2400" dirty="0"/>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24</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990794664"/>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 SUCESIÓN DE EMPRESA </a:t>
            </a:r>
          </a:p>
        </p:txBody>
      </p:sp>
      <p:sp>
        <p:nvSpPr>
          <p:cNvPr id="3075" name="2 Marcador de contenido"/>
          <p:cNvSpPr>
            <a:spLocks noGrp="1"/>
          </p:cNvSpPr>
          <p:nvPr>
            <p:ph idx="1"/>
          </p:nvPr>
        </p:nvSpPr>
        <p:spPr>
          <a:xfrm>
            <a:off x="323528" y="1340769"/>
            <a:ext cx="8229600" cy="4824536"/>
          </a:xfrm>
        </p:spPr>
        <p:txBody>
          <a:bodyPr/>
          <a:lstStyle/>
          <a:p>
            <a:pPr marL="0" indent="0">
              <a:buNone/>
            </a:pPr>
            <a:r>
              <a:rPr lang="es-ES" sz="2400" b="1" dirty="0"/>
              <a:t>EFECTOS LABORALES Y DE SEGURIDAD SOCIAL</a:t>
            </a:r>
          </a:p>
          <a:p>
            <a:pPr algn="just"/>
            <a:r>
              <a:rPr lang="es-ES" sz="2400" dirty="0"/>
              <a:t>La cuestión que debe aclararse es si como consecuencia de la venta de la unidad productiva el adquirente ha de asumir la deuda laboral y de la Seguridad Social que mantiene la concursada.</a:t>
            </a:r>
          </a:p>
          <a:p>
            <a:pPr algn="just"/>
            <a:r>
              <a:rPr lang="es-ES" sz="2400" dirty="0"/>
              <a:t>La reforma de la LC operada por el RD Ley  11/2014, de 5 de septiembre, introdujo el art. 146 </a:t>
            </a:r>
            <a:r>
              <a:rPr lang="es-ES" sz="2400" i="1" dirty="0"/>
              <a:t>bis</a:t>
            </a:r>
            <a:r>
              <a:rPr lang="es-ES" sz="2400" dirty="0"/>
              <a:t> LC y modificó el art. 149 LC. En la actualidad se establece la obligación del adquirente de asumir la deuda laboral y de la Seguridad Social que arrastre la empresa concursada.</a:t>
            </a:r>
          </a:p>
          <a:p>
            <a:endParaRPr lang="es-ES" sz="2400" dirty="0"/>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25</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2805907845"/>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r>
              <a:rPr lang="es-ES" sz="2400" dirty="0">
                <a:solidFill>
                  <a:srgbClr val="FF6600"/>
                </a:solidFill>
              </a:rPr>
              <a:t> </a:t>
            </a:r>
            <a:br>
              <a:rPr lang="es-ES" sz="2400" dirty="0"/>
            </a:br>
            <a:r>
              <a:rPr lang="es-ES" sz="2400" dirty="0">
                <a:solidFill>
                  <a:srgbClr val="FF6600"/>
                </a:solidFill>
              </a:rPr>
              <a:t>SUCESIÓN DE EMPRESA</a:t>
            </a:r>
            <a:r>
              <a:rPr lang="es-ES" sz="2400" dirty="0"/>
              <a:t> </a:t>
            </a:r>
          </a:p>
        </p:txBody>
      </p:sp>
      <p:sp>
        <p:nvSpPr>
          <p:cNvPr id="3075" name="2 Marcador de contenido"/>
          <p:cNvSpPr>
            <a:spLocks noGrp="1"/>
          </p:cNvSpPr>
          <p:nvPr>
            <p:ph idx="1"/>
          </p:nvPr>
        </p:nvSpPr>
        <p:spPr>
          <a:xfrm>
            <a:off x="323528" y="1340769"/>
            <a:ext cx="8229600" cy="4824536"/>
          </a:xfrm>
        </p:spPr>
        <p:txBody>
          <a:bodyPr>
            <a:normAutofit lnSpcReduction="10000"/>
          </a:bodyPr>
          <a:lstStyle/>
          <a:p>
            <a:pPr marL="0" indent="0">
              <a:buNone/>
            </a:pPr>
            <a:r>
              <a:rPr lang="es-ES" sz="2400" b="1" dirty="0"/>
              <a:t>EFECTOS LABORALES Y DE SEGURIDAD SOCIAL.- </a:t>
            </a:r>
            <a:r>
              <a:rPr lang="es-ES" sz="2400" dirty="0"/>
              <a:t>Art. 149.4 LC:</a:t>
            </a:r>
          </a:p>
          <a:p>
            <a:pPr marL="0" indent="0" algn="just">
              <a:buNone/>
            </a:pPr>
            <a:r>
              <a:rPr lang="es-ES" sz="2400" dirty="0"/>
              <a:t>“</a:t>
            </a:r>
            <a:r>
              <a:rPr lang="es-ES" sz="2200" i="1" dirty="0"/>
              <a:t>Cuando, como consecuencia de la enajenación a que se refiere la regla 1.ª del apartado 1, una </a:t>
            </a:r>
            <a:r>
              <a:rPr lang="es-ES" sz="2200" b="1" i="1" dirty="0"/>
              <a:t>entidad económica mantenga su identidad,</a:t>
            </a:r>
            <a:r>
              <a:rPr lang="es-ES" sz="2200" i="1" dirty="0"/>
              <a:t> entendida como un conjunto de medios organizados a fin de llevar a cabo una actividad económica esencial o accesoria, se considerará, </a:t>
            </a:r>
            <a:r>
              <a:rPr lang="es-ES" sz="2200" b="1" i="1" dirty="0"/>
              <a:t>a los efectos laborales y de Seguridad Social, que existe sucesión de empresa</a:t>
            </a:r>
            <a:r>
              <a:rPr lang="es-ES" sz="2200" i="1" dirty="0"/>
              <a:t>. En tal caso, el juez podrá acordar que el adquirente no se subrogue en la parte de la cuantía de los salarios o indemnizaciones pendientes de pago anteriores a la enajenación que sea asumida por el Fondo de Garantía Salarial de conformidad con el artículo 33 del Estatuto de los Trabajadores. Igualmente, para asegurar la viabilidad futura de la actividad y el mantenimiento del empleo, el cesionario y los representantes de los trabajadores podrán suscribir acuerdos para la modificación de las condiciones colectivas de trabajo” </a:t>
            </a:r>
            <a:endParaRPr lang="es-ES" sz="2200" dirty="0"/>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26</a:t>
            </a:fld>
            <a:endParaRPr lang="es-ES"/>
          </a:p>
        </p:txBody>
      </p:sp>
      <p:sp>
        <p:nvSpPr>
          <p:cNvPr id="8" name="7 Marcador de pie de página"/>
          <p:cNvSpPr>
            <a:spLocks noGrp="1"/>
          </p:cNvSpPr>
          <p:nvPr>
            <p:ph type="ftr" sz="quarter" idx="11"/>
          </p:nvPr>
        </p:nvSpPr>
        <p:spPr>
          <a:xfrm>
            <a:off x="2195736" y="6021288"/>
            <a:ext cx="6280281" cy="365125"/>
          </a:xfrm>
        </p:spPr>
        <p:txBody>
          <a:bodyPr/>
          <a:lstStyle/>
          <a:p>
            <a:pPr>
              <a:defRPr/>
            </a:pPr>
            <a:endParaRPr lang="es-ES" b="1" dirty="0"/>
          </a:p>
        </p:txBody>
      </p:sp>
    </p:spTree>
    <p:extLst>
      <p:ext uri="{BB962C8B-B14F-4D97-AF65-F5344CB8AC3E}">
        <p14:creationId xmlns:p14="http://schemas.microsoft.com/office/powerpoint/2010/main" val="997113320"/>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SUCESIÓN DE EMPRESA </a:t>
            </a:r>
          </a:p>
        </p:txBody>
      </p:sp>
      <p:sp>
        <p:nvSpPr>
          <p:cNvPr id="3075" name="2 Marcador de contenido"/>
          <p:cNvSpPr>
            <a:spLocks noGrp="1"/>
          </p:cNvSpPr>
          <p:nvPr>
            <p:ph idx="1"/>
          </p:nvPr>
        </p:nvSpPr>
        <p:spPr>
          <a:xfrm>
            <a:off x="323528" y="1340769"/>
            <a:ext cx="8229600" cy="4824536"/>
          </a:xfrm>
        </p:spPr>
        <p:txBody>
          <a:bodyPr>
            <a:normAutofit lnSpcReduction="10000"/>
          </a:bodyPr>
          <a:lstStyle/>
          <a:p>
            <a:pPr marL="0" indent="0">
              <a:buNone/>
            </a:pPr>
            <a:r>
              <a:rPr lang="es-ES" sz="2400" b="1" dirty="0"/>
              <a:t>EFECTOS LABORALES Y DE SEGURIDAD SOCIAL.- </a:t>
            </a:r>
            <a:r>
              <a:rPr lang="es-ES" sz="2400" dirty="0"/>
              <a:t>Art. 149.4 LC:</a:t>
            </a:r>
          </a:p>
          <a:p>
            <a:pPr marL="0" indent="0" algn="just">
              <a:buNone/>
            </a:pPr>
            <a:r>
              <a:rPr lang="es-ES" sz="2600" dirty="0"/>
              <a:t>En relación a si la </a:t>
            </a:r>
            <a:r>
              <a:rPr lang="es-ES" sz="2600" b="1" dirty="0"/>
              <a:t>responsabilidad solidaria del adquirente</a:t>
            </a:r>
            <a:r>
              <a:rPr lang="es-ES" sz="2600" dirty="0"/>
              <a:t>, en caso de que se apreciase la existencia de sucesión de empresa en la transmisión de la unidad productiva, suponía que el adquirente asumía toda la deuda laboral –incluida la correspondiente a los contratos de trabajo de los trabajadores que no se transmitían- la STS de 15 de julio de 2003 se había pronunciado en sentido favorable: en caso de sucesión de empresa se ha mantenido la responsabilidad solidaria de ambas empresas respecto de las deudas laborales que la empresa cedente tuviera pendientes de abonar</a:t>
            </a:r>
            <a:r>
              <a:rPr lang="es-ES" sz="2400" dirty="0"/>
              <a:t>.</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27</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2695360135"/>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SUCESIÓN DE EMPRES</a:t>
            </a:r>
            <a:r>
              <a:rPr lang="es-ES" sz="2400" dirty="0"/>
              <a:t>A </a:t>
            </a:r>
          </a:p>
        </p:txBody>
      </p:sp>
      <p:sp>
        <p:nvSpPr>
          <p:cNvPr id="3075" name="2 Marcador de contenido"/>
          <p:cNvSpPr>
            <a:spLocks noGrp="1"/>
          </p:cNvSpPr>
          <p:nvPr>
            <p:ph idx="1"/>
          </p:nvPr>
        </p:nvSpPr>
        <p:spPr>
          <a:xfrm>
            <a:off x="323528" y="1340769"/>
            <a:ext cx="8229600" cy="4824536"/>
          </a:xfrm>
        </p:spPr>
        <p:txBody>
          <a:bodyPr/>
          <a:lstStyle/>
          <a:p>
            <a:pPr marL="0" indent="0">
              <a:buNone/>
            </a:pPr>
            <a:r>
              <a:rPr lang="es-ES" sz="2400" b="1" dirty="0"/>
              <a:t>EFECTOS LABORALES Y DE SEGURIDAD SOCIAL.- </a:t>
            </a:r>
            <a:r>
              <a:rPr lang="es-ES" sz="2400" dirty="0"/>
              <a:t>Art. 149.4 LC:</a:t>
            </a:r>
          </a:p>
          <a:p>
            <a:pPr marL="0" indent="0" algn="just">
              <a:buNone/>
            </a:pPr>
            <a:r>
              <a:rPr lang="es-ES" sz="2600" dirty="0"/>
              <a:t>Algunos juzgados y tribunales con competencia mercantil, con la finalidad de favorecer la transmisión de unidades productivas, consideraron que el adquirente sólo asumía las deudas laborales y de SS de los trabajadores cedidos. </a:t>
            </a:r>
          </a:p>
          <a:p>
            <a:pPr marL="0" indent="0" algn="just">
              <a:buNone/>
            </a:pPr>
            <a:r>
              <a:rPr lang="es-ES" sz="2600" dirty="0"/>
              <a:t>AJM nº 9 de Barcelona: la sucesión de empresa debe entenderse referida a los contratos de trabajo en vigor al tiempo de la sucesión empresarial , en los que se subroga el adquirente, pero no la restante, pues para ello es necesario que la ley lo hubiese dicho expresamente.</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28</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1851505122"/>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SUCESIÓN DE EMPRESA</a:t>
            </a:r>
            <a:r>
              <a:rPr lang="es-ES" sz="2400" dirty="0"/>
              <a:t> </a:t>
            </a:r>
          </a:p>
        </p:txBody>
      </p:sp>
      <p:sp>
        <p:nvSpPr>
          <p:cNvPr id="3075" name="2 Marcador de contenido"/>
          <p:cNvSpPr>
            <a:spLocks noGrp="1"/>
          </p:cNvSpPr>
          <p:nvPr>
            <p:ph idx="1"/>
          </p:nvPr>
        </p:nvSpPr>
        <p:spPr>
          <a:xfrm>
            <a:off x="323528" y="1340769"/>
            <a:ext cx="8229600" cy="4824536"/>
          </a:xfrm>
        </p:spPr>
        <p:txBody>
          <a:bodyPr>
            <a:noAutofit/>
          </a:bodyPr>
          <a:lstStyle/>
          <a:p>
            <a:pPr algn="just"/>
            <a:r>
              <a:rPr lang="es-ES" sz="2600" dirty="0"/>
              <a:t>La doctrina de los tribunales de orden social (STSJ de Cataluña de 11 de julio de 2014 y STS de 29 de octubre de 2014, entre otras) consiste en que la competencia de la jurisdicción social para conocer de los efectos de la transmisión a pesar de la resolución del juez del concurso corresponde al orden social. </a:t>
            </a:r>
          </a:p>
          <a:p>
            <a:pPr algn="just"/>
            <a:r>
              <a:rPr lang="es-ES" sz="2600" dirty="0"/>
              <a:t>Algunos juzgados de lo mercantil han cambiado de criterio y han considerado que el adquirente de la unidad productiva asume la deuda de todos los contratos de trabajo y toda la deuda con la SS de la concursada (AAJM nº 9 de Barcelona de 23 de diciembre de 2015 y 24 de julio de 2015). </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29</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217343634"/>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b="1" dirty="0">
                <a:solidFill>
                  <a:srgbClr val="FF6600"/>
                </a:solidFill>
                <a:latin typeface="Arial" pitchFamily="34" charset="0"/>
                <a:cs typeface="Arial" pitchFamily="34" charset="0"/>
              </a:rPr>
              <a:t>EL CONVENIO</a:t>
            </a:r>
          </a:p>
        </p:txBody>
      </p:sp>
      <p:sp>
        <p:nvSpPr>
          <p:cNvPr id="3" name="2 Marcador de contenido"/>
          <p:cNvSpPr>
            <a:spLocks noGrp="1"/>
          </p:cNvSpPr>
          <p:nvPr>
            <p:ph idx="1"/>
          </p:nvPr>
        </p:nvSpPr>
        <p:spPr/>
        <p:txBody>
          <a:bodyPr>
            <a:normAutofit fontScale="85000" lnSpcReduction="10000"/>
          </a:bodyPr>
          <a:lstStyle/>
          <a:p>
            <a:pPr algn="just"/>
            <a:r>
              <a:rPr lang="es-ES" dirty="0"/>
              <a:t>Se define como un negocio jurídico fundado en el acuerdo de voluntades entre el deudor y los acreedores, sancionado por la autoridad judicial, que tiene por objeto la satisfacción de los acreedores por un procedimiento diverso de la liquidación (GARRIGUES)</a:t>
            </a:r>
          </a:p>
          <a:p>
            <a:pPr algn="just"/>
            <a:r>
              <a:rPr lang="es-ES" dirty="0"/>
              <a:t>El convenio es un contrato: bilateral (vincula a los acreedores y al deudor), recíproco y oneroso, que contiene una condonación parcial y/o aplazamiento de los créditos y que ve supeditada su obligatoriedad a la intervención del juez del concurso</a:t>
            </a:r>
          </a:p>
          <a:p>
            <a:pPr algn="just"/>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1670784918"/>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1080120"/>
          </a:xfrm>
        </p:spPr>
        <p:txBody>
          <a:bodyPr>
            <a:normAutofit/>
          </a:bodyPr>
          <a:lstStyle/>
          <a:p>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SUCESIÓN DE EMPRESA</a:t>
            </a:r>
            <a:r>
              <a:rPr lang="es-ES" sz="2400" dirty="0"/>
              <a:t> </a:t>
            </a:r>
          </a:p>
        </p:txBody>
      </p:sp>
      <p:sp>
        <p:nvSpPr>
          <p:cNvPr id="3075" name="2 Marcador de contenido"/>
          <p:cNvSpPr>
            <a:spLocks noGrp="1"/>
          </p:cNvSpPr>
          <p:nvPr>
            <p:ph idx="1"/>
          </p:nvPr>
        </p:nvSpPr>
        <p:spPr>
          <a:xfrm>
            <a:off x="323528" y="1340769"/>
            <a:ext cx="8229600" cy="4824536"/>
          </a:xfrm>
        </p:spPr>
        <p:txBody>
          <a:bodyPr>
            <a:noAutofit/>
          </a:bodyPr>
          <a:lstStyle/>
          <a:p>
            <a:pPr algn="just"/>
            <a:r>
              <a:rPr lang="es-ES" sz="2400" dirty="0"/>
              <a:t>La Sala Cuarta del Tribunal Supremo (Sentencia de 29 de octubre de 2014) ha considerado que cualquier pronunciamiento que pueda realizar el juez del concurso sobre la sucesión de empresa por transmisión de unidades productivas es meramente prejudicial, en los términos previstos en el artículo 9 LC.</a:t>
            </a:r>
          </a:p>
          <a:p>
            <a:pPr algn="just"/>
            <a:r>
              <a:rPr lang="es-ES" sz="2400" dirty="0"/>
              <a:t>La reciente STS nº 20/2017, de 11 de enero, resuelve el problema competencial relativo a la determinación del órgano competente para decidir si ha existido sucesión de empresa en los términos del artículo 44 ET. La resolución mencionada atribuye la competencia para decidir sobre esta cuestión a la jurisdicción social y reitera para ello el criterio ya expuesto en la Sentencia de 29 de octubre de 2014. </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30</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874474607"/>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864096"/>
          </a:xfrm>
        </p:spPr>
        <p:txBody>
          <a:bodyPr>
            <a:normAutofit/>
          </a:bodyPr>
          <a:lstStyle/>
          <a:p>
            <a:pPr lvl="0"/>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CESE DE ACTIVIDAD </a:t>
            </a:r>
            <a:r>
              <a:rPr lang="es-ES" sz="2400" dirty="0"/>
              <a:t> </a:t>
            </a:r>
          </a:p>
        </p:txBody>
      </p:sp>
      <p:sp>
        <p:nvSpPr>
          <p:cNvPr id="3075" name="2 Marcador de contenido"/>
          <p:cNvSpPr>
            <a:spLocks noGrp="1"/>
          </p:cNvSpPr>
          <p:nvPr>
            <p:ph idx="1"/>
          </p:nvPr>
        </p:nvSpPr>
        <p:spPr>
          <a:xfrm>
            <a:off x="323528" y="1196752"/>
            <a:ext cx="8229600" cy="4968553"/>
          </a:xfrm>
        </p:spPr>
        <p:txBody>
          <a:bodyPr>
            <a:normAutofit lnSpcReduction="10000"/>
          </a:bodyPr>
          <a:lstStyle/>
          <a:p>
            <a:pPr marL="0" indent="0" algn="just">
              <a:buNone/>
            </a:pPr>
            <a:r>
              <a:rPr lang="es-ES" sz="2100" dirty="0"/>
              <a:t>Art. 44.1 LC “</a:t>
            </a:r>
            <a:r>
              <a:rPr lang="es-ES" sz="2100" i="1" dirty="0"/>
              <a:t>la declaración de concurso no interrumpirá la continuación de la actividad profesional o empresarial que viniera ejerciendo el deudor”</a:t>
            </a:r>
            <a:r>
              <a:rPr lang="es-ES" sz="2100" dirty="0"/>
              <a:t>.</a:t>
            </a:r>
          </a:p>
          <a:p>
            <a:pPr marL="0" indent="0" algn="just">
              <a:buNone/>
            </a:pPr>
            <a:r>
              <a:rPr lang="es-ES" sz="2100" dirty="0"/>
              <a:t>Apartado 4 LC</a:t>
            </a:r>
            <a:r>
              <a:rPr lang="es-ES" sz="2100" i="1" dirty="0"/>
              <a:t>: “el juez, a solicitud de la administración concursal y previa audiencia del deudor y de los representantes de los trabajadores de la empresa, podrá acordar mediante auto el cierre de la totalidad o de parte de las oficinas, establecimientos o explotaciones de que fuera titular el deudor, así como, cuando ejerciera una actividad empresarial, el cese o la suspensión, total o parcial, de ésta.</a:t>
            </a:r>
            <a:endParaRPr lang="es-ES" sz="2100" dirty="0"/>
          </a:p>
          <a:p>
            <a:pPr marL="0" indent="0" algn="just">
              <a:buNone/>
            </a:pPr>
            <a:r>
              <a:rPr lang="es-ES" sz="2100" i="1" dirty="0"/>
              <a:t>	Cuando las medidas supongan la extinción, suspensión o modificación colectivas de los contratos de trabajo, incluidos los traslados colectivos, el juez actuará conforme a lo establecido en el artículo 8.2.º y simultáneamente iniciará el expediente del artículo 64. La administración concursal en su solicitud deberá dar cumplimiento a lo dispuesto en el artículo 64.4”</a:t>
            </a:r>
            <a:r>
              <a:rPr lang="es-ES" sz="2100" dirty="0"/>
              <a:t>.</a:t>
            </a:r>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31</a:t>
            </a:fld>
            <a:endParaRPr lang="es-ES"/>
          </a:p>
        </p:txBody>
      </p:sp>
      <p:sp>
        <p:nvSpPr>
          <p:cNvPr id="8" name="7 Marcador de pie de página"/>
          <p:cNvSpPr>
            <a:spLocks noGrp="1"/>
          </p:cNvSpPr>
          <p:nvPr>
            <p:ph type="ftr" sz="quarter" idx="11"/>
          </p:nvPr>
        </p:nvSpPr>
        <p:spPr>
          <a:xfrm>
            <a:off x="5004048" y="6165304"/>
            <a:ext cx="6280281" cy="365125"/>
          </a:xfrm>
        </p:spPr>
        <p:txBody>
          <a:bodyPr/>
          <a:lstStyle/>
          <a:p>
            <a:pPr>
              <a:defRPr/>
            </a:pPr>
            <a:endParaRPr lang="es-ES" b="1" dirty="0"/>
          </a:p>
        </p:txBody>
      </p:sp>
    </p:spTree>
    <p:extLst>
      <p:ext uri="{BB962C8B-B14F-4D97-AF65-F5344CB8AC3E}">
        <p14:creationId xmlns:p14="http://schemas.microsoft.com/office/powerpoint/2010/main" val="2607405480"/>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1 Título"/>
          <p:cNvSpPr>
            <a:spLocks noGrp="1"/>
          </p:cNvSpPr>
          <p:nvPr>
            <p:ph type="title"/>
          </p:nvPr>
        </p:nvSpPr>
        <p:spPr>
          <a:xfrm>
            <a:off x="457200" y="404664"/>
            <a:ext cx="8229600" cy="864096"/>
          </a:xfrm>
        </p:spPr>
        <p:txBody>
          <a:bodyPr/>
          <a:lstStyle/>
          <a:p>
            <a:pPr lvl="0"/>
            <a:r>
              <a:rPr lang="es-ES" sz="2400" b="1" i="1" dirty="0">
                <a:solidFill>
                  <a:srgbClr val="FF6600"/>
                </a:solidFill>
              </a:rPr>
              <a:t>OTRAS CUESTIONES DE LIQUIDACIÓN</a:t>
            </a:r>
            <a:br>
              <a:rPr lang="es-ES" sz="2400" b="1" i="1" dirty="0">
                <a:solidFill>
                  <a:srgbClr val="FF6600"/>
                </a:solidFill>
              </a:rPr>
            </a:br>
            <a:r>
              <a:rPr lang="es-ES" sz="2400" dirty="0">
                <a:solidFill>
                  <a:srgbClr val="FF6600"/>
                </a:solidFill>
              </a:rPr>
              <a:t>CESE DE ACTIVIDAD </a:t>
            </a:r>
          </a:p>
        </p:txBody>
      </p:sp>
      <p:sp>
        <p:nvSpPr>
          <p:cNvPr id="3075" name="2 Marcador de contenido"/>
          <p:cNvSpPr>
            <a:spLocks noGrp="1"/>
          </p:cNvSpPr>
          <p:nvPr>
            <p:ph idx="1"/>
          </p:nvPr>
        </p:nvSpPr>
        <p:spPr>
          <a:xfrm>
            <a:off x="323528" y="1196752"/>
            <a:ext cx="8229600" cy="4968553"/>
          </a:xfrm>
        </p:spPr>
        <p:txBody>
          <a:bodyPr/>
          <a:lstStyle/>
          <a:p>
            <a:pPr algn="just"/>
            <a:r>
              <a:rPr lang="es-ES" sz="2200" dirty="0"/>
              <a:t>Para acordar el cese de actividad habrá que tener en cuenta el interés del concurso: procederá en casos de actividad mínima, que genera más gastos que beneficios para el concursado.</a:t>
            </a:r>
          </a:p>
          <a:p>
            <a:pPr algn="just"/>
            <a:r>
              <a:rPr lang="es-ES" sz="2200" dirty="0"/>
              <a:t>Dado que el plazo para acordar la extinción colectiva de los contratos de trabajo será el previsto en el art. 64 LC y la posibilidad de acordar el cese está supeditada a la previa audiencia de las partes por plazo de entre tres y diez días (art. 188 LC), podrá suceder que cuando el juez acuerde el cese todavía no haya transcurrido el plazo para resolver sobre la extinción de los contratos de trabajo. La LC podría haber previsto que no procediese acordar el cese total de actividad hasta que se hubiese acordado la extinción colectiva de los contratos de trabajo o bien que se resolviese sobre ambas cuestiones en una misma resolución.</a:t>
            </a:r>
          </a:p>
          <a:p>
            <a:pPr marL="0" indent="0" algn="just">
              <a:buNone/>
            </a:pPr>
            <a:endParaRPr lang="es-ES" sz="2100" dirty="0"/>
          </a:p>
        </p:txBody>
      </p:sp>
      <p:sp>
        <p:nvSpPr>
          <p:cNvPr id="5" name="4 Marcador de número de diapositiva"/>
          <p:cNvSpPr>
            <a:spLocks noGrp="1"/>
          </p:cNvSpPr>
          <p:nvPr>
            <p:ph type="sldNum" sz="quarter" idx="12"/>
          </p:nvPr>
        </p:nvSpPr>
        <p:spPr/>
        <p:txBody>
          <a:bodyPr/>
          <a:lstStyle/>
          <a:p>
            <a:pPr>
              <a:defRPr/>
            </a:pPr>
            <a:fld id="{BB878DDF-04F6-45EC-8829-970259CD15F2}" type="slidenum">
              <a:rPr lang="es-ES"/>
              <a:pPr>
                <a:defRPr/>
              </a:pPr>
              <a:t>32</a:t>
            </a:fld>
            <a:endParaRPr lang="es-ES"/>
          </a:p>
        </p:txBody>
      </p:sp>
      <p:sp>
        <p:nvSpPr>
          <p:cNvPr id="8" name="7 Marcador de pie de página"/>
          <p:cNvSpPr>
            <a:spLocks noGrp="1"/>
          </p:cNvSpPr>
          <p:nvPr>
            <p:ph type="ftr" sz="quarter" idx="11"/>
          </p:nvPr>
        </p:nvSpPr>
        <p:spPr>
          <a:xfrm>
            <a:off x="1820247" y="6165304"/>
            <a:ext cx="6280281" cy="365125"/>
          </a:xfrm>
        </p:spPr>
        <p:txBody>
          <a:bodyPr/>
          <a:lstStyle/>
          <a:p>
            <a:pPr>
              <a:defRPr/>
            </a:pPr>
            <a:endParaRPr lang="es-ES" b="1" dirty="0"/>
          </a:p>
        </p:txBody>
      </p:sp>
    </p:spTree>
    <p:extLst>
      <p:ext uri="{BB962C8B-B14F-4D97-AF65-F5344CB8AC3E}">
        <p14:creationId xmlns:p14="http://schemas.microsoft.com/office/powerpoint/2010/main" val="367201331"/>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ES" b="1" dirty="0">
                <a:solidFill>
                  <a:srgbClr val="FF6600"/>
                </a:solidFill>
              </a:rPr>
              <a:t>REGLA GENERAL DE PAGO A LOS ACREEDORES CONTRA LA MASA</a:t>
            </a:r>
          </a:p>
        </p:txBody>
      </p:sp>
      <p:sp>
        <p:nvSpPr>
          <p:cNvPr id="3" name="Marcador de contenido 2"/>
          <p:cNvSpPr>
            <a:spLocks noGrp="1"/>
          </p:cNvSpPr>
          <p:nvPr>
            <p:ph idx="1"/>
          </p:nvPr>
        </p:nvSpPr>
        <p:spPr/>
        <p:txBody>
          <a:bodyPr>
            <a:noAutofit/>
          </a:bodyPr>
          <a:lstStyle/>
          <a:p>
            <a:pPr marL="0" indent="0" algn="just">
              <a:buNone/>
            </a:pPr>
            <a:r>
              <a:rPr lang="es-ES" sz="2300" b="1" dirty="0"/>
              <a:t>ARTÍCULO 84.3 LC (criterio del vencimiento):</a:t>
            </a:r>
          </a:p>
          <a:p>
            <a:pPr marL="0" indent="0" algn="just">
              <a:buNone/>
            </a:pPr>
            <a:r>
              <a:rPr lang="es-ES" sz="2400" dirty="0"/>
              <a:t>“</a:t>
            </a:r>
            <a:r>
              <a:rPr lang="es-ES" sz="2400" i="1" dirty="0"/>
              <a:t>Los </a:t>
            </a:r>
            <a:r>
              <a:rPr lang="es-ES" sz="2400" i="1" dirty="0" err="1"/>
              <a:t>créditos</a:t>
            </a:r>
            <a:r>
              <a:rPr lang="es-ES" sz="2400" i="1" dirty="0"/>
              <a:t> del </a:t>
            </a:r>
            <a:r>
              <a:rPr lang="es-ES" sz="2400" i="1" dirty="0" err="1"/>
              <a:t>número</a:t>
            </a:r>
            <a:r>
              <a:rPr lang="es-ES" sz="2400" i="1" dirty="0"/>
              <a:t> 1º del apartado anterior se </a:t>
            </a:r>
            <a:r>
              <a:rPr lang="es-ES" sz="2400" i="1" dirty="0" err="1"/>
              <a:t>pagarán</a:t>
            </a:r>
            <a:r>
              <a:rPr lang="es-ES" sz="2400" i="1" dirty="0"/>
              <a:t> de forma inmediata. Los restantes </a:t>
            </a:r>
            <a:r>
              <a:rPr lang="es-ES" sz="2400" i="1" dirty="0" err="1"/>
              <a:t>créditos</a:t>
            </a:r>
            <a:r>
              <a:rPr lang="es-ES" sz="2400" i="1" dirty="0"/>
              <a:t> contra la masa, cualquiera que sea su naturaleza y el estado del concurso, se </a:t>
            </a:r>
            <a:r>
              <a:rPr lang="es-ES" sz="2400" i="1" dirty="0" err="1"/>
              <a:t>pagarán</a:t>
            </a:r>
            <a:r>
              <a:rPr lang="es-ES" sz="2400" i="1" dirty="0"/>
              <a:t> a sus respectivos vencimientos. La </a:t>
            </a:r>
            <a:r>
              <a:rPr lang="es-ES" sz="2400" i="1" dirty="0" err="1"/>
              <a:t>administración</a:t>
            </a:r>
            <a:r>
              <a:rPr lang="es-ES" sz="2400" i="1" dirty="0"/>
              <a:t> concursal </a:t>
            </a:r>
            <a:r>
              <a:rPr lang="es-ES" sz="2400" i="1" dirty="0" err="1"/>
              <a:t>podra</a:t>
            </a:r>
            <a:r>
              <a:rPr lang="es-ES" sz="2400" i="1" dirty="0"/>
              <a:t>́ alterar esta regla cuando lo considere conveniente para el </a:t>
            </a:r>
            <a:r>
              <a:rPr lang="es-ES" sz="2400" i="1" dirty="0" err="1"/>
              <a:t>interés</a:t>
            </a:r>
            <a:r>
              <a:rPr lang="es-ES" sz="2400" i="1" dirty="0"/>
              <a:t> del concurso y siempre que presuma que la masa activa resulta suficiente para la </a:t>
            </a:r>
            <a:r>
              <a:rPr lang="es-ES" sz="2400" i="1" dirty="0" err="1"/>
              <a:t>satisfacción</a:t>
            </a:r>
            <a:r>
              <a:rPr lang="es-ES" sz="2400" i="1" dirty="0"/>
              <a:t> de todos los </a:t>
            </a:r>
            <a:r>
              <a:rPr lang="es-ES" sz="2400" i="1" dirty="0" err="1"/>
              <a:t>créditos</a:t>
            </a:r>
            <a:r>
              <a:rPr lang="es-ES" sz="2400" i="1" dirty="0"/>
              <a:t> contra la masa. Esta </a:t>
            </a:r>
            <a:r>
              <a:rPr lang="es-ES" sz="2400" i="1" dirty="0" err="1"/>
              <a:t>postergación</a:t>
            </a:r>
            <a:r>
              <a:rPr lang="es-ES" sz="2400" i="1" dirty="0"/>
              <a:t> no </a:t>
            </a:r>
            <a:r>
              <a:rPr lang="es-ES" sz="2400" i="1" dirty="0" err="1"/>
              <a:t>podra</a:t>
            </a:r>
            <a:r>
              <a:rPr lang="es-ES" sz="2400" i="1" dirty="0"/>
              <a:t>́ afectar a los </a:t>
            </a:r>
            <a:r>
              <a:rPr lang="es-ES" sz="2400" i="1" dirty="0" err="1"/>
              <a:t>créditos</a:t>
            </a:r>
            <a:r>
              <a:rPr lang="es-ES" sz="2400" i="1" dirty="0"/>
              <a:t> de los trabajadores, a los </a:t>
            </a:r>
            <a:r>
              <a:rPr lang="es-ES" sz="2400" i="1" dirty="0" err="1"/>
              <a:t>créditos</a:t>
            </a:r>
            <a:r>
              <a:rPr lang="es-ES" sz="2400" i="1" dirty="0"/>
              <a:t> alimenticios, ni a los </a:t>
            </a:r>
            <a:r>
              <a:rPr lang="es-ES" sz="2400" i="1" dirty="0" err="1"/>
              <a:t>créditos</a:t>
            </a:r>
            <a:r>
              <a:rPr lang="es-ES" sz="2400" i="1" dirty="0"/>
              <a:t> tributarios y de la Seguridad Social”</a:t>
            </a:r>
            <a:r>
              <a:rPr lang="es-ES" sz="2400" dirty="0"/>
              <a:t>. </a:t>
            </a:r>
          </a:p>
          <a:p>
            <a:pPr marL="0" indent="0" algn="just">
              <a:buNone/>
            </a:pPr>
            <a:endParaRPr lang="es-ES" sz="2300" dirty="0"/>
          </a:p>
        </p:txBody>
      </p:sp>
      <p:sp>
        <p:nvSpPr>
          <p:cNvPr id="4" name="Marcador de pie de página 3"/>
          <p:cNvSpPr>
            <a:spLocks noGrp="1"/>
          </p:cNvSpPr>
          <p:nvPr>
            <p:ph type="ftr" sz="quarter" idx="11"/>
          </p:nvPr>
        </p:nvSpPr>
        <p:spPr/>
        <p:txBody>
          <a:bodyPr/>
          <a:lstStyle/>
          <a:p>
            <a:endParaRPr lang="es-ES" dirty="0"/>
          </a:p>
        </p:txBody>
      </p:sp>
    </p:spTree>
    <p:extLst>
      <p:ext uri="{BB962C8B-B14F-4D97-AF65-F5344CB8AC3E}">
        <p14:creationId xmlns:p14="http://schemas.microsoft.com/office/powerpoint/2010/main" val="700042555"/>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ES" b="1" dirty="0">
                <a:solidFill>
                  <a:srgbClr val="FF6600"/>
                </a:solidFill>
              </a:rPr>
              <a:t>PAGO A LOS ACREEDORES</a:t>
            </a:r>
          </a:p>
        </p:txBody>
      </p:sp>
      <p:sp>
        <p:nvSpPr>
          <p:cNvPr id="3" name="Marcador de contenido 2"/>
          <p:cNvSpPr>
            <a:spLocks noGrp="1"/>
          </p:cNvSpPr>
          <p:nvPr>
            <p:ph idx="1"/>
          </p:nvPr>
        </p:nvSpPr>
        <p:spPr/>
        <p:txBody>
          <a:bodyPr>
            <a:noAutofit/>
          </a:bodyPr>
          <a:lstStyle/>
          <a:p>
            <a:pPr algn="just"/>
            <a:r>
              <a:rPr lang="es-ES" sz="2300" b="1" dirty="0"/>
              <a:t>Pago de créditos con privilegio especial</a:t>
            </a:r>
            <a:r>
              <a:rPr lang="es-ES" sz="2300" dirty="0"/>
              <a:t>: se realiza con cargo a bienes o derechos afectos</a:t>
            </a:r>
            <a:endParaRPr lang="es-ES" sz="2300" b="1" dirty="0"/>
          </a:p>
          <a:p>
            <a:pPr algn="just"/>
            <a:r>
              <a:rPr lang="es-ES" sz="2300" b="1" dirty="0"/>
              <a:t>Pago de créditos con privilegio general</a:t>
            </a:r>
            <a:r>
              <a:rPr lang="es-ES" sz="2300" dirty="0"/>
              <a:t>: se realiza una vez deducidos de la masa activa los bienes y derechos necesarios para satisfacer los créditos contra la masa y con cargo a bienes no afectos al pago de créditos con privilegio especial o con su remanente –una vez pagados aquellos créditos-, debiendo seguir el orden del art. 91 LC</a:t>
            </a:r>
          </a:p>
          <a:p>
            <a:pPr algn="just"/>
            <a:r>
              <a:rPr lang="es-ES" sz="2300" b="1" dirty="0"/>
              <a:t>Pago de créditos ordinarios</a:t>
            </a:r>
            <a:r>
              <a:rPr lang="es-ES" sz="2300" dirty="0"/>
              <a:t>: </a:t>
            </a:r>
            <a:r>
              <a:rPr lang="es-ES" sz="2300" i="1" dirty="0"/>
              <a:t>a prorrata</a:t>
            </a:r>
            <a:r>
              <a:rPr lang="es-ES" sz="2300" dirty="0"/>
              <a:t>, con cargo a bienes y derechos que resten una vez satisfechos los créditos contra la masa y privilegiados</a:t>
            </a:r>
          </a:p>
          <a:p>
            <a:pPr algn="just"/>
            <a:r>
              <a:rPr lang="es-ES" sz="2300" b="1" dirty="0"/>
              <a:t>Pago de créditos subordinados</a:t>
            </a:r>
            <a:r>
              <a:rPr lang="es-ES" sz="2300" dirty="0"/>
              <a:t>: no se realiza hasta el completo pago de los ordinarios, debiendo seguir el orden del artículo 92 LC</a:t>
            </a:r>
          </a:p>
          <a:p>
            <a:pPr algn="just"/>
            <a:endParaRPr lang="es-ES" sz="2300" dirty="0"/>
          </a:p>
        </p:txBody>
      </p:sp>
      <p:sp>
        <p:nvSpPr>
          <p:cNvPr id="4" name="Marcador de pie de página 3"/>
          <p:cNvSpPr>
            <a:spLocks noGrp="1"/>
          </p:cNvSpPr>
          <p:nvPr>
            <p:ph type="ftr" sz="quarter" idx="11"/>
          </p:nvPr>
        </p:nvSpPr>
        <p:spPr/>
        <p:txBody>
          <a:bodyPr/>
          <a:lstStyle/>
          <a:p>
            <a:endParaRPr lang="es-ES" dirty="0"/>
          </a:p>
        </p:txBody>
      </p:sp>
    </p:spTree>
    <p:extLst>
      <p:ext uri="{BB962C8B-B14F-4D97-AF65-F5344CB8AC3E}">
        <p14:creationId xmlns:p14="http://schemas.microsoft.com/office/powerpoint/2010/main" val="370975718"/>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b="1" dirty="0">
                <a:solidFill>
                  <a:srgbClr val="FF6600"/>
                </a:solidFill>
                <a:latin typeface="Arial" pitchFamily="34" charset="0"/>
                <a:cs typeface="Arial" pitchFamily="34" charset="0"/>
              </a:rPr>
              <a:t>INSUFICIENCIA DE MASA ACTIVA</a:t>
            </a:r>
          </a:p>
        </p:txBody>
      </p:sp>
      <p:sp>
        <p:nvSpPr>
          <p:cNvPr id="3" name="2 Marcador de contenido"/>
          <p:cNvSpPr>
            <a:spLocks noGrp="1"/>
          </p:cNvSpPr>
          <p:nvPr>
            <p:ph idx="1"/>
          </p:nvPr>
        </p:nvSpPr>
        <p:spPr/>
        <p:txBody>
          <a:bodyPr>
            <a:normAutofit fontScale="77500" lnSpcReduction="20000"/>
          </a:bodyPr>
          <a:lstStyle/>
          <a:p>
            <a:pPr algn="just"/>
            <a:r>
              <a:rPr lang="es-ES" dirty="0"/>
              <a:t>Artículo 176 </a:t>
            </a:r>
            <a:r>
              <a:rPr lang="es-ES" i="1" dirty="0"/>
              <a:t>bis</a:t>
            </a:r>
            <a:r>
              <a:rPr lang="es-ES" dirty="0"/>
              <a:t> LC:</a:t>
            </a:r>
          </a:p>
          <a:p>
            <a:pPr lvl="1" algn="just"/>
            <a:r>
              <a:rPr lang="es-ES" dirty="0"/>
              <a:t>Se exige para el </a:t>
            </a:r>
            <a:r>
              <a:rPr lang="es-ES" b="1" dirty="0"/>
              <a:t>archivo por insuficiencia de masa acti</a:t>
            </a:r>
            <a:r>
              <a:rPr lang="es-ES" dirty="0"/>
              <a:t>va que no sea previsible el ejercicio de la acción de reintegración, de impugnación o responsabilidad de terceros ni la calificación del concurso como culpable</a:t>
            </a:r>
          </a:p>
          <a:p>
            <a:pPr lvl="1" algn="just"/>
            <a:r>
              <a:rPr lang="es-ES" dirty="0"/>
              <a:t>La AC ha de </a:t>
            </a:r>
            <a:r>
              <a:rPr lang="es-ES" b="1" dirty="0"/>
              <a:t>comunicar que la masa activa es insuficiente </a:t>
            </a:r>
            <a:r>
              <a:rPr lang="es-ES" dirty="0"/>
              <a:t>para el pago de los créditos contra la masa</a:t>
            </a:r>
          </a:p>
          <a:p>
            <a:pPr lvl="1" algn="just"/>
            <a:r>
              <a:rPr lang="es-ES" dirty="0"/>
              <a:t>El </a:t>
            </a:r>
            <a:r>
              <a:rPr lang="es-ES" b="1" dirty="0"/>
              <a:t>pago de los créditos contra la masa </a:t>
            </a:r>
            <a:r>
              <a:rPr lang="es-ES" dirty="0"/>
              <a:t>se efectuará por el orden del art. 176 bis, 2, salvo los “</a:t>
            </a:r>
            <a:r>
              <a:rPr lang="es-ES" i="1" dirty="0"/>
              <a:t>créditos imprescindibles para concluir la liquidación</a:t>
            </a:r>
            <a:r>
              <a:rPr lang="es-ES" dirty="0"/>
              <a:t>”</a:t>
            </a:r>
          </a:p>
          <a:p>
            <a:pPr lvl="1" algn="just"/>
            <a:r>
              <a:rPr lang="es-ES" dirty="0"/>
              <a:t>Cabe la conclusión por insuficiencia de masa en el </a:t>
            </a:r>
            <a:r>
              <a:rPr lang="es-ES" b="1" dirty="0"/>
              <a:t>mismo auto de declaración de concurso</a:t>
            </a:r>
            <a:r>
              <a:rPr lang="es-ES" dirty="0"/>
              <a:t> (art. 176 bis, 4, LC)</a:t>
            </a:r>
          </a:p>
          <a:p>
            <a:pPr lvl="1" algn="just"/>
            <a:r>
              <a:rPr lang="es-ES" b="1" dirty="0"/>
              <a:t>Concursado persona natural</a:t>
            </a:r>
            <a:r>
              <a:rPr lang="es-ES" dirty="0"/>
              <a:t>: se designa un AC para que liquide los bienes y pague los créditos contra la masa. Cabe solicitud de </a:t>
            </a:r>
            <a:r>
              <a:rPr lang="es-ES" b="1" dirty="0"/>
              <a:t>exoneración de pasivo insatisfecho</a:t>
            </a:r>
            <a:r>
              <a:rPr lang="es-ES" dirty="0"/>
              <a:t> (art. 178 bis LC).</a:t>
            </a:r>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2746301130"/>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4638"/>
            <a:ext cx="8229600" cy="778098"/>
          </a:xfrm>
        </p:spPr>
        <p:txBody>
          <a:bodyPr>
            <a:noAutofit/>
          </a:bodyPr>
          <a:lstStyle/>
          <a:p>
            <a:r>
              <a:rPr lang="es-ES" sz="3600" b="1" dirty="0">
                <a:solidFill>
                  <a:srgbClr val="FF6600"/>
                </a:solidFill>
                <a:latin typeface="Arial" pitchFamily="34" charset="0"/>
                <a:cs typeface="Arial" pitchFamily="34" charset="0"/>
              </a:rPr>
              <a:t>INSUFICIENCIA DE MASA ACTIVA</a:t>
            </a:r>
          </a:p>
        </p:txBody>
      </p:sp>
      <p:sp>
        <p:nvSpPr>
          <p:cNvPr id="3" name="2 Marcador de contenido"/>
          <p:cNvSpPr>
            <a:spLocks noGrp="1"/>
          </p:cNvSpPr>
          <p:nvPr>
            <p:ph idx="1"/>
          </p:nvPr>
        </p:nvSpPr>
        <p:spPr>
          <a:xfrm>
            <a:off x="457200" y="980728"/>
            <a:ext cx="8229600" cy="5616624"/>
          </a:xfrm>
        </p:spPr>
        <p:txBody>
          <a:bodyPr>
            <a:normAutofit fontScale="70000" lnSpcReduction="20000"/>
          </a:bodyPr>
          <a:lstStyle/>
          <a:p>
            <a:pPr marL="0" indent="0" algn="just">
              <a:buNone/>
            </a:pPr>
            <a:r>
              <a:rPr lang="es-ES" b="1" dirty="0"/>
              <a:t>Orden de prelación en el pago de los créditos contra la masa </a:t>
            </a:r>
            <a:r>
              <a:rPr lang="es-ES" dirty="0"/>
              <a:t>según el artículo 176 </a:t>
            </a:r>
            <a:r>
              <a:rPr lang="es-ES" i="1" dirty="0"/>
              <a:t>bis, </a:t>
            </a:r>
            <a:r>
              <a:rPr lang="es-ES" dirty="0"/>
              <a:t>apartado 2, LC, desde la comunicación de insuficiencia de masa:</a:t>
            </a:r>
          </a:p>
          <a:p>
            <a:pPr marL="0" indent="0" algn="just">
              <a:buNone/>
            </a:pPr>
            <a:r>
              <a:rPr lang="es-ES" dirty="0"/>
              <a:t>La </a:t>
            </a:r>
            <a:r>
              <a:rPr lang="es-ES" dirty="0" err="1"/>
              <a:t>administración</a:t>
            </a:r>
            <a:r>
              <a:rPr lang="es-ES" dirty="0"/>
              <a:t> concursal </a:t>
            </a:r>
            <a:r>
              <a:rPr lang="es-ES" dirty="0" err="1"/>
              <a:t>debera</a:t>
            </a:r>
            <a:r>
              <a:rPr lang="es-ES" dirty="0"/>
              <a:t>́ proceder a pagar los </a:t>
            </a:r>
            <a:r>
              <a:rPr lang="es-ES" dirty="0" err="1"/>
              <a:t>créditos</a:t>
            </a:r>
            <a:r>
              <a:rPr lang="es-ES" dirty="0"/>
              <a:t> contra la masa conforme al orden siguiente, y, en su caso, </a:t>
            </a:r>
            <a:r>
              <a:rPr lang="es-ES" i="1" dirty="0"/>
              <a:t>a prorrata </a:t>
            </a:r>
            <a:r>
              <a:rPr lang="es-ES" dirty="0"/>
              <a:t>dentro de cada </a:t>
            </a:r>
            <a:r>
              <a:rPr lang="es-ES" dirty="0" err="1"/>
              <a:t>número</a:t>
            </a:r>
            <a:r>
              <a:rPr lang="es-ES" dirty="0"/>
              <a:t>, salvo los </a:t>
            </a:r>
            <a:r>
              <a:rPr lang="es-ES" dirty="0" err="1"/>
              <a:t>créditos</a:t>
            </a:r>
            <a:r>
              <a:rPr lang="es-ES" dirty="0"/>
              <a:t> imprescindibles para concluir la </a:t>
            </a:r>
            <a:r>
              <a:rPr lang="es-ES" dirty="0" err="1"/>
              <a:t>liquidación</a:t>
            </a:r>
            <a:r>
              <a:rPr lang="es-ES" dirty="0"/>
              <a:t>: </a:t>
            </a:r>
          </a:p>
          <a:p>
            <a:pPr marL="0" indent="0" algn="just">
              <a:buNone/>
            </a:pPr>
            <a:r>
              <a:rPr lang="es-ES" dirty="0"/>
              <a:t>1º Los </a:t>
            </a:r>
            <a:r>
              <a:rPr lang="es-ES" dirty="0" err="1"/>
              <a:t>créditos</a:t>
            </a:r>
            <a:r>
              <a:rPr lang="es-ES" dirty="0"/>
              <a:t> salariales de los </a:t>
            </a:r>
            <a:r>
              <a:rPr lang="es-ES" dirty="0" err="1"/>
              <a:t>últimos</a:t>
            </a:r>
            <a:r>
              <a:rPr lang="es-ES" dirty="0"/>
              <a:t> treinta </a:t>
            </a:r>
            <a:r>
              <a:rPr lang="es-ES" dirty="0" err="1"/>
              <a:t>días</a:t>
            </a:r>
            <a:r>
              <a:rPr lang="es-ES" dirty="0"/>
              <a:t> de trabajo efectivo y en </a:t>
            </a:r>
            <a:r>
              <a:rPr lang="es-ES" dirty="0" err="1"/>
              <a:t>cuantía</a:t>
            </a:r>
            <a:r>
              <a:rPr lang="es-ES" dirty="0"/>
              <a:t> que no supere el doble del salario </a:t>
            </a:r>
            <a:r>
              <a:rPr lang="es-ES" dirty="0" err="1"/>
              <a:t>mínimo</a:t>
            </a:r>
            <a:r>
              <a:rPr lang="es-ES" dirty="0"/>
              <a:t> interprofesional. </a:t>
            </a:r>
          </a:p>
          <a:p>
            <a:pPr marL="0" indent="0" algn="just">
              <a:buNone/>
            </a:pPr>
            <a:r>
              <a:rPr lang="es-ES" dirty="0"/>
              <a:t>2º Los </a:t>
            </a:r>
            <a:r>
              <a:rPr lang="es-ES" dirty="0" err="1"/>
              <a:t>créditos</a:t>
            </a:r>
            <a:r>
              <a:rPr lang="es-ES" dirty="0"/>
              <a:t> por salarios e indemnizaciones en la </a:t>
            </a:r>
            <a:r>
              <a:rPr lang="es-ES" dirty="0" err="1"/>
              <a:t>cuantía</a:t>
            </a:r>
            <a:r>
              <a:rPr lang="es-ES" dirty="0"/>
              <a:t> que resulte de multiplicar el triple del salario </a:t>
            </a:r>
            <a:r>
              <a:rPr lang="es-ES" dirty="0" err="1"/>
              <a:t>mínimo</a:t>
            </a:r>
            <a:r>
              <a:rPr lang="es-ES" dirty="0"/>
              <a:t> interprofesional por el </a:t>
            </a:r>
            <a:r>
              <a:rPr lang="es-ES" dirty="0" err="1"/>
              <a:t>número</a:t>
            </a:r>
            <a:r>
              <a:rPr lang="es-ES" dirty="0"/>
              <a:t> de </a:t>
            </a:r>
            <a:r>
              <a:rPr lang="es-ES" dirty="0" err="1"/>
              <a:t>días</a:t>
            </a:r>
            <a:r>
              <a:rPr lang="es-ES" dirty="0"/>
              <a:t> de salario pendientes de pago. </a:t>
            </a:r>
          </a:p>
          <a:p>
            <a:pPr marL="0" indent="0" algn="just">
              <a:buNone/>
            </a:pPr>
            <a:r>
              <a:rPr lang="es-ES" dirty="0"/>
              <a:t>3º Los </a:t>
            </a:r>
            <a:r>
              <a:rPr lang="es-ES" dirty="0" err="1"/>
              <a:t>créditos</a:t>
            </a:r>
            <a:r>
              <a:rPr lang="es-ES" dirty="0"/>
              <a:t> por alimentos del </a:t>
            </a:r>
            <a:r>
              <a:rPr lang="es-ES" dirty="0" err="1"/>
              <a:t>artículo</a:t>
            </a:r>
            <a:r>
              <a:rPr lang="es-ES" dirty="0"/>
              <a:t> 145.2, en </a:t>
            </a:r>
            <a:r>
              <a:rPr lang="es-ES" dirty="0" err="1"/>
              <a:t>cuantía</a:t>
            </a:r>
            <a:r>
              <a:rPr lang="es-ES" dirty="0"/>
              <a:t> que no supere el salario </a:t>
            </a:r>
            <a:r>
              <a:rPr lang="es-ES" dirty="0" err="1"/>
              <a:t>mínimo</a:t>
            </a:r>
            <a:r>
              <a:rPr lang="es-ES" dirty="0"/>
              <a:t> interprofesional. </a:t>
            </a:r>
          </a:p>
          <a:p>
            <a:pPr marL="0" indent="0" algn="just">
              <a:buNone/>
            </a:pPr>
            <a:r>
              <a:rPr lang="es-ES" dirty="0"/>
              <a:t>4ºLos </a:t>
            </a:r>
            <a:r>
              <a:rPr lang="es-ES" dirty="0" err="1"/>
              <a:t>créditos</a:t>
            </a:r>
            <a:r>
              <a:rPr lang="es-ES" dirty="0"/>
              <a:t> por costas y gastos judiciales del concurso. </a:t>
            </a:r>
          </a:p>
          <a:p>
            <a:pPr marL="0" indent="0" algn="just">
              <a:buNone/>
            </a:pPr>
            <a:r>
              <a:rPr lang="es-ES" dirty="0"/>
              <a:t>5º Los </a:t>
            </a:r>
            <a:r>
              <a:rPr lang="es-ES" dirty="0" err="1"/>
              <a:t>demás</a:t>
            </a:r>
            <a:r>
              <a:rPr lang="es-ES" dirty="0"/>
              <a:t> </a:t>
            </a:r>
            <a:r>
              <a:rPr lang="es-ES" dirty="0" err="1"/>
              <a:t>créditos</a:t>
            </a:r>
            <a:r>
              <a:rPr lang="es-ES" dirty="0"/>
              <a:t> contra la masa. </a:t>
            </a:r>
          </a:p>
          <a:p>
            <a:pPr marL="0" indent="0" algn="just">
              <a:buNone/>
            </a:pPr>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3378133685"/>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b="1" dirty="0">
                <a:solidFill>
                  <a:srgbClr val="FF6600"/>
                </a:solidFill>
                <a:latin typeface="Arial" pitchFamily="34" charset="0"/>
                <a:cs typeface="Arial" pitchFamily="34" charset="0"/>
              </a:rPr>
              <a:t>INSUFICIENCIA DE MASA ACTIVA</a:t>
            </a:r>
          </a:p>
        </p:txBody>
      </p:sp>
      <p:sp>
        <p:nvSpPr>
          <p:cNvPr id="3" name="2 Marcador de contenido"/>
          <p:cNvSpPr>
            <a:spLocks noGrp="1"/>
          </p:cNvSpPr>
          <p:nvPr>
            <p:ph idx="1"/>
          </p:nvPr>
        </p:nvSpPr>
        <p:spPr/>
        <p:txBody>
          <a:bodyPr>
            <a:normAutofit fontScale="92500" lnSpcReduction="20000"/>
          </a:bodyPr>
          <a:lstStyle/>
          <a:p>
            <a:pPr marL="0" indent="0" algn="just">
              <a:buNone/>
            </a:pPr>
            <a:r>
              <a:rPr lang="es-ES" sz="2800" b="1" dirty="0"/>
              <a:t>DOCTRINA JURISPRUDENCIAL ESTABLECIDA EN LAS SSTS DE 10 DE JUNIO DE 2015 Y 18 DE MARZO DE 2016:</a:t>
            </a:r>
          </a:p>
          <a:p>
            <a:pPr marL="0" indent="0" algn="just">
              <a:buNone/>
            </a:pPr>
            <a:r>
              <a:rPr lang="es-ES" sz="2800" dirty="0"/>
              <a:t>	El orden de pagos del artículo 176 </a:t>
            </a:r>
            <a:r>
              <a:rPr lang="es-ES" sz="2800" i="1" dirty="0"/>
              <a:t>bis</a:t>
            </a:r>
            <a:r>
              <a:rPr lang="es-ES" sz="2800" dirty="0"/>
              <a:t> LC se aplica a todos los créditos contra la masa desde que la AC comunica al Juzgado la insuficiencia de masa activa.</a:t>
            </a:r>
          </a:p>
          <a:p>
            <a:pPr marL="0" indent="0" algn="just">
              <a:buNone/>
            </a:pPr>
            <a:r>
              <a:rPr lang="es-ES" sz="2800" dirty="0"/>
              <a:t>	La única excepción se refiere a los supuestos en que el acreedor contra la masa hubiese interpuesto demanda de incidente concursal con anterioridad a la comunicación, para evitar el abuso en la actuación de la AC –que podría reaccionar efectuando la comunicación del artículo 176 bis LC cuando el acreedor ejercitase la acción reclamando el pago</a:t>
            </a:r>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1233117172"/>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dirty="0">
                <a:solidFill>
                  <a:srgbClr val="FF6600"/>
                </a:solidFill>
                <a:latin typeface="Arial" pitchFamily="34" charset="0"/>
                <a:cs typeface="Arial" pitchFamily="34" charset="0"/>
              </a:rPr>
              <a:t>DUDAS Y PREGUNTAS</a:t>
            </a:r>
          </a:p>
        </p:txBody>
      </p:sp>
      <p:pic>
        <p:nvPicPr>
          <p:cNvPr id="5" name="4 Marcador de contenido"/>
          <p:cNvPicPr>
            <a:picLocks noGrp="1" noChangeAspect="1"/>
          </p:cNvPicPr>
          <p:nvPr>
            <p:ph idx="1"/>
          </p:nvPr>
        </p:nvPicPr>
        <p:blipFill>
          <a:blip r:embed="rId2" cstate="print">
            <a:extLst>
              <a:ext uri="{28A0092B-C50C-407E-A947-70E740481C1C}">
                <a14:useLocalDpi xmlns:a14="http://schemas.microsoft.com/office/drawing/2010/main" val="0"/>
              </a:ext>
            </a:extLst>
          </a:blip>
          <a:stretch>
            <a:fillRect/>
          </a:stretch>
        </p:blipFill>
        <p:spPr>
          <a:xfrm>
            <a:off x="1907704" y="1628800"/>
            <a:ext cx="5400600" cy="3542793"/>
          </a:xfrm>
        </p:spPr>
      </p:pic>
      <p:sp>
        <p:nvSpPr>
          <p:cNvPr id="4" name="3 Marcador de pie de página"/>
          <p:cNvSpPr>
            <a:spLocks noGrp="1"/>
          </p:cNvSpPr>
          <p:nvPr>
            <p:ph type="ftr" sz="quarter" idx="11"/>
          </p:nvPr>
        </p:nvSpPr>
        <p:spPr>
          <a:xfrm>
            <a:off x="252000" y="6382800"/>
            <a:ext cx="3384000" cy="365125"/>
          </a:xfrm>
        </p:spPr>
        <p:txBody>
          <a:bodyPr/>
          <a:lstStyle/>
          <a:p>
            <a:pPr algn="l"/>
            <a:r>
              <a:rPr lang="es-ES" dirty="0"/>
              <a:t>JORNADA 16/11/2017</a:t>
            </a:r>
          </a:p>
        </p:txBody>
      </p:sp>
    </p:spTree>
    <p:extLst>
      <p:ext uri="{BB962C8B-B14F-4D97-AF65-F5344CB8AC3E}">
        <p14:creationId xmlns:p14="http://schemas.microsoft.com/office/powerpoint/2010/main" val="281656313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b="1" dirty="0">
                <a:solidFill>
                  <a:srgbClr val="FF6600"/>
                </a:solidFill>
                <a:latin typeface="Arial" pitchFamily="34" charset="0"/>
                <a:cs typeface="Arial" pitchFamily="34" charset="0"/>
              </a:rPr>
              <a:t>EL CONVENIO</a:t>
            </a:r>
          </a:p>
        </p:txBody>
      </p:sp>
      <p:sp>
        <p:nvSpPr>
          <p:cNvPr id="3" name="2 Marcador de contenido"/>
          <p:cNvSpPr>
            <a:spLocks noGrp="1"/>
          </p:cNvSpPr>
          <p:nvPr>
            <p:ph idx="1"/>
          </p:nvPr>
        </p:nvSpPr>
        <p:spPr>
          <a:xfrm>
            <a:off x="457200" y="1340768"/>
            <a:ext cx="8229600" cy="4785395"/>
          </a:xfrm>
        </p:spPr>
        <p:txBody>
          <a:bodyPr>
            <a:normAutofit fontScale="92500" lnSpcReduction="20000"/>
          </a:bodyPr>
          <a:lstStyle/>
          <a:p>
            <a:pPr marL="0" indent="0" algn="just">
              <a:buNone/>
            </a:pPr>
            <a:r>
              <a:rPr lang="es-ES" b="1" dirty="0"/>
              <a:t>MODALIDADES DE TRAMITACIÓN DEL CONVENIO</a:t>
            </a:r>
          </a:p>
          <a:p>
            <a:pPr lvl="1" algn="just"/>
            <a:r>
              <a:rPr lang="es-ES" b="1" dirty="0"/>
              <a:t>Propuesta anticipada de convenio</a:t>
            </a:r>
            <a:r>
              <a:rPr lang="es-ES" dirty="0"/>
              <a:t>: modo de tramitación que anticipa la posibilidad de presentar propuestas desde la solicitud de concurso voluntario y dentro de la fase común.</a:t>
            </a:r>
          </a:p>
          <a:p>
            <a:pPr lvl="1" algn="just"/>
            <a:r>
              <a:rPr lang="es-ES" b="1" dirty="0"/>
              <a:t>Tramitación ordinaria: </a:t>
            </a:r>
            <a:r>
              <a:rPr lang="es-ES" dirty="0"/>
              <a:t>en el caso de que el deudor no haya solicitado la apertura de la liquidación o si se hubiese revocado la solicitud, así como en caso de no aprobación de la propuesta anticipada de convenio: la fase común desemboca en la fase de convenio</a:t>
            </a:r>
          </a:p>
          <a:p>
            <a:pPr lvl="1" algn="just"/>
            <a:r>
              <a:rPr lang="es-ES" b="1" dirty="0"/>
              <a:t>Tramitación escrita</a:t>
            </a:r>
            <a:r>
              <a:rPr lang="es-ES" dirty="0"/>
              <a:t>: es una alternativa a la Junta de acreedores, para supuestos en que el número de acreedores exceda de 300.</a:t>
            </a:r>
          </a:p>
          <a:p>
            <a:pPr algn="just"/>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311904153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noAutofit/>
          </a:bodyPr>
          <a:lstStyle/>
          <a:p>
            <a:r>
              <a:rPr lang="es-ES" sz="3600" b="1" dirty="0">
                <a:solidFill>
                  <a:srgbClr val="FF6600"/>
                </a:solidFill>
                <a:latin typeface="Arial" pitchFamily="34" charset="0"/>
                <a:cs typeface="Arial" pitchFamily="34" charset="0"/>
              </a:rPr>
              <a:t>CONTENIDO DEL CONVENIO</a:t>
            </a:r>
          </a:p>
        </p:txBody>
      </p:sp>
      <p:sp>
        <p:nvSpPr>
          <p:cNvPr id="3" name="2 Marcador de contenido"/>
          <p:cNvSpPr>
            <a:spLocks noGrp="1"/>
          </p:cNvSpPr>
          <p:nvPr>
            <p:ph idx="1"/>
          </p:nvPr>
        </p:nvSpPr>
        <p:spPr/>
        <p:txBody>
          <a:bodyPr>
            <a:normAutofit fontScale="85000" lnSpcReduction="10000"/>
          </a:bodyPr>
          <a:lstStyle/>
          <a:p>
            <a:pPr algn="just"/>
            <a:r>
              <a:rPr lang="es-ES" dirty="0"/>
              <a:t>La </a:t>
            </a:r>
            <a:r>
              <a:rPr lang="es-ES" b="1" dirty="0"/>
              <a:t>propuesta de convenio </a:t>
            </a:r>
            <a:r>
              <a:rPr lang="es-ES" dirty="0"/>
              <a:t>puede contener distintas </a:t>
            </a:r>
            <a:r>
              <a:rPr lang="es-ES" b="1" dirty="0"/>
              <a:t>alternativas</a:t>
            </a:r>
            <a:r>
              <a:rPr lang="es-ES" dirty="0"/>
              <a:t> (art. 99 LC)</a:t>
            </a:r>
          </a:p>
          <a:p>
            <a:pPr algn="just"/>
            <a:r>
              <a:rPr lang="es-ES" dirty="0"/>
              <a:t>No caben propuestas que sometan la eficacia del convenio a condición, salvo en concursos conexos (art. 101 LC)</a:t>
            </a:r>
          </a:p>
          <a:p>
            <a:pPr algn="just"/>
            <a:r>
              <a:rPr lang="es-ES" dirty="0"/>
              <a:t>Si la propuesta de convenio ofreciese la posibilidad de elegir entre varias alternativas, debe determinar la aplicable en caso de no elección (art. 102.1 LC)</a:t>
            </a:r>
          </a:p>
          <a:p>
            <a:pPr algn="just"/>
            <a:r>
              <a:rPr lang="es-ES" dirty="0"/>
              <a:t>La adhesión de los acreedores ha de ser pura y simple; en otro caso, se le tendrá por no adherido (art. 103.2 LC)</a:t>
            </a:r>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395746149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539552" y="476672"/>
            <a:ext cx="8147248" cy="5649491"/>
          </a:xfrm>
        </p:spPr>
        <p:txBody>
          <a:bodyPr>
            <a:normAutofit fontScale="85000" lnSpcReduction="20000"/>
          </a:bodyPr>
          <a:lstStyle/>
          <a:p>
            <a:pPr marL="0" indent="0" algn="just">
              <a:buNone/>
            </a:pPr>
            <a:r>
              <a:rPr lang="es-ES" b="1" dirty="0"/>
              <a:t>Artículo 100 LC:</a:t>
            </a:r>
          </a:p>
          <a:p>
            <a:pPr lvl="1" algn="just"/>
            <a:r>
              <a:rPr lang="es-ES" dirty="0"/>
              <a:t>Contenido natural de la propuesta: </a:t>
            </a:r>
            <a:r>
              <a:rPr lang="es-ES" b="1" dirty="0"/>
              <a:t>quita</a:t>
            </a:r>
            <a:r>
              <a:rPr lang="es-ES" dirty="0"/>
              <a:t> (propuesta remisoria) o </a:t>
            </a:r>
            <a:r>
              <a:rPr lang="es-ES" b="1" dirty="0"/>
              <a:t>espera</a:t>
            </a:r>
            <a:r>
              <a:rPr lang="es-ES" dirty="0"/>
              <a:t> (propuesta dilatoria), pudiendo acumular ambas</a:t>
            </a:r>
          </a:p>
          <a:p>
            <a:pPr lvl="1" algn="just"/>
            <a:r>
              <a:rPr lang="es-ES" b="1" dirty="0"/>
              <a:t>Proposiciones alternativas o adicionales</a:t>
            </a:r>
            <a:r>
              <a:rPr lang="es-ES" dirty="0"/>
              <a:t>: art. 100.2 LC</a:t>
            </a:r>
          </a:p>
          <a:p>
            <a:pPr lvl="1" algn="just"/>
            <a:r>
              <a:rPr lang="es-ES" dirty="0"/>
              <a:t>La propuesta debe ir acompañada de un </a:t>
            </a:r>
            <a:r>
              <a:rPr lang="es-ES" b="1" dirty="0"/>
              <a:t>plan de pagos </a:t>
            </a:r>
            <a:r>
              <a:rPr lang="es-ES" dirty="0"/>
              <a:t>(art. 100.4) y de un </a:t>
            </a:r>
            <a:r>
              <a:rPr lang="es-ES" b="1" dirty="0"/>
              <a:t>plan de viabilidad </a:t>
            </a:r>
            <a:r>
              <a:rPr lang="es-ES" dirty="0"/>
              <a:t>si se prevé contar con recursos que genere la continuación de la actividad</a:t>
            </a:r>
          </a:p>
          <a:p>
            <a:pPr lvl="1" algn="just"/>
            <a:r>
              <a:rPr lang="es-ES" b="1" dirty="0"/>
              <a:t>Límites máximos </a:t>
            </a:r>
            <a:r>
              <a:rPr lang="es-ES" dirty="0"/>
              <a:t>para la cuantía de las quitas y duración de las esperas para los acreedores ordinarios (art. 124 LC). Depende de las mayorías de aceptación del convenio:</a:t>
            </a:r>
          </a:p>
          <a:p>
            <a:pPr lvl="2" algn="just"/>
            <a:r>
              <a:rPr lang="es-ES" dirty="0"/>
              <a:t>50%  del pasivo ordinario: quitas iguales o inferiores a la mitad del importe del crédito; esperas por plazo no superior a cinco años y conversión de deuda en préstamos participativos por ese plazo</a:t>
            </a:r>
          </a:p>
          <a:p>
            <a:pPr lvl="2" algn="just"/>
            <a:r>
              <a:rPr lang="es-ES" dirty="0"/>
              <a:t>65 % del pasivo ordinario: quitas superiores a la mitad del importe del crédito; esperas por plazo superior a cinco años, pero nunca superior a diez, conversión de deuda en préstamos participativos por ese plazo y restantes medidas del artículo 100 </a:t>
            </a:r>
          </a:p>
          <a:p>
            <a:pPr lvl="2" algn="just"/>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214876707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539552" y="476672"/>
            <a:ext cx="8147248" cy="5649491"/>
          </a:xfrm>
        </p:spPr>
        <p:txBody>
          <a:bodyPr>
            <a:normAutofit fontScale="92500" lnSpcReduction="10000"/>
          </a:bodyPr>
          <a:lstStyle/>
          <a:p>
            <a:pPr marL="0" indent="0" algn="just">
              <a:buNone/>
            </a:pPr>
            <a:r>
              <a:rPr lang="es-ES" b="1" dirty="0">
                <a:solidFill>
                  <a:srgbClr val="FF6600"/>
                </a:solidFill>
              </a:rPr>
              <a:t>EXTENSIÓN SUBJETIVA</a:t>
            </a:r>
            <a:r>
              <a:rPr lang="es-ES" dirty="0">
                <a:solidFill>
                  <a:srgbClr val="FF6600"/>
                </a:solidFill>
              </a:rPr>
              <a:t> </a:t>
            </a:r>
            <a:r>
              <a:rPr lang="es-ES" b="1" dirty="0">
                <a:solidFill>
                  <a:srgbClr val="FF6600"/>
                </a:solidFill>
              </a:rPr>
              <a:t>DEL CONVENIO</a:t>
            </a:r>
          </a:p>
          <a:p>
            <a:pPr lvl="1" algn="just"/>
            <a:r>
              <a:rPr lang="es-ES" sz="2600" dirty="0"/>
              <a:t>Vincula al deudor y a los acreedores ordinarios y subordinados (art. 134 LC)</a:t>
            </a:r>
          </a:p>
          <a:p>
            <a:pPr lvl="1" algn="just"/>
            <a:r>
              <a:rPr lang="es-ES" sz="2600" dirty="0"/>
              <a:t>Los acreedores privilegiados sólo quedan vinculados si han votado a favor o si su firma o adhesión se computó como voto favorable</a:t>
            </a:r>
          </a:p>
          <a:p>
            <a:pPr lvl="1" algn="just"/>
            <a:r>
              <a:rPr lang="es-ES" sz="2600" dirty="0"/>
              <a:t>Sin embargo, los acreedores privilegiados quedarán vinculados al convenio cuando se den las mayorías de arrastre de acreedores de su misma clase del artículo 134 LC</a:t>
            </a:r>
            <a:r>
              <a:rPr lang="es-ES" dirty="0"/>
              <a:t>: </a:t>
            </a:r>
          </a:p>
          <a:p>
            <a:pPr marL="0" indent="0">
              <a:buNone/>
            </a:pPr>
            <a:r>
              <a:rPr lang="es-ES" dirty="0"/>
              <a:t>	</a:t>
            </a:r>
            <a:r>
              <a:rPr lang="es-ES" sz="2800" dirty="0"/>
              <a:t>a) Del 60 por ciento, cuando se trate de las medidas establecidas en el </a:t>
            </a:r>
            <a:r>
              <a:rPr lang="es-ES" sz="2800" dirty="0" err="1"/>
              <a:t>artículo</a:t>
            </a:r>
            <a:r>
              <a:rPr lang="es-ES" sz="2800" dirty="0"/>
              <a:t> 124.1.a)</a:t>
            </a:r>
          </a:p>
          <a:p>
            <a:pPr marL="0" indent="0">
              <a:buNone/>
            </a:pPr>
            <a:r>
              <a:rPr lang="es-ES" sz="2800" dirty="0"/>
              <a:t>	 b) Del 75 por ciento, cuando se trate de las medidas establecidas en el </a:t>
            </a:r>
            <a:r>
              <a:rPr lang="es-ES" sz="2800" dirty="0" err="1"/>
              <a:t>artículo</a:t>
            </a:r>
            <a:r>
              <a:rPr lang="es-ES" sz="2800" dirty="0"/>
              <a:t> 124.1.b)</a:t>
            </a:r>
          </a:p>
          <a:p>
            <a:pPr lvl="1" algn="just"/>
            <a:endParaRPr lang="es-ES" sz="2600" dirty="0"/>
          </a:p>
          <a:p>
            <a:pPr lvl="2" algn="just"/>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39405930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539552" y="476672"/>
            <a:ext cx="8147248" cy="5649491"/>
          </a:xfrm>
        </p:spPr>
        <p:txBody>
          <a:bodyPr>
            <a:normAutofit fontScale="85000" lnSpcReduction="20000"/>
          </a:bodyPr>
          <a:lstStyle/>
          <a:p>
            <a:pPr marL="0" indent="0" algn="just">
              <a:buNone/>
            </a:pPr>
            <a:r>
              <a:rPr lang="es-ES" b="1" dirty="0">
                <a:solidFill>
                  <a:srgbClr val="FF6600"/>
                </a:solidFill>
              </a:rPr>
              <a:t>EFECTOS DEL CONVENIO</a:t>
            </a:r>
          </a:p>
          <a:p>
            <a:pPr algn="just"/>
            <a:r>
              <a:rPr lang="es-ES" dirty="0"/>
              <a:t>El convenio </a:t>
            </a:r>
            <a:r>
              <a:rPr lang="es-ES" dirty="0" err="1"/>
              <a:t>adquirira</a:t>
            </a:r>
            <a:r>
              <a:rPr lang="es-ES" dirty="0"/>
              <a:t>́ eficacia desde la fecha de la sentencia que lo apruebe, salvo que el juez, acuerde retrasar esa eficacia a la fecha en que la </a:t>
            </a:r>
            <a:r>
              <a:rPr lang="es-ES" dirty="0" err="1"/>
              <a:t>aprobación</a:t>
            </a:r>
            <a:r>
              <a:rPr lang="es-ES" dirty="0"/>
              <a:t> alcance firmeza. </a:t>
            </a:r>
          </a:p>
          <a:p>
            <a:pPr algn="just"/>
            <a:r>
              <a:rPr lang="es-ES" dirty="0"/>
              <a:t>Desde la eficacia del convenio </a:t>
            </a:r>
            <a:r>
              <a:rPr lang="es-ES" dirty="0" err="1"/>
              <a:t>cesarán</a:t>
            </a:r>
            <a:r>
              <a:rPr lang="es-ES" dirty="0"/>
              <a:t> todos los efectos de la </a:t>
            </a:r>
            <a:r>
              <a:rPr lang="es-ES" dirty="0" err="1"/>
              <a:t>declaración</a:t>
            </a:r>
            <a:r>
              <a:rPr lang="es-ES" dirty="0"/>
              <a:t> de concurso, quedando sustituidos por los que, en su caso, se establezcan en el propio convenio. </a:t>
            </a:r>
          </a:p>
          <a:p>
            <a:pPr algn="just"/>
            <a:r>
              <a:rPr lang="es-ES" dirty="0"/>
              <a:t>Los </a:t>
            </a:r>
            <a:r>
              <a:rPr lang="es-ES" dirty="0" err="1"/>
              <a:t>créditos</a:t>
            </a:r>
            <a:r>
              <a:rPr lang="es-ES" dirty="0"/>
              <a:t> de los acreedores privilegiados que hubiesen votado a favor del convenio, los de los acreedores ordinarios y los de los subordinados </a:t>
            </a:r>
            <a:r>
              <a:rPr lang="es-ES" dirty="0" err="1"/>
              <a:t>quedarán</a:t>
            </a:r>
            <a:r>
              <a:rPr lang="es-ES" dirty="0"/>
              <a:t> extinguidos en la parte a que alcance la quita, aplazados en su exigibilidad por el tiempo de espera y, en general, afectados por el contenido del convenio. </a:t>
            </a:r>
          </a:p>
          <a:p>
            <a:pPr algn="just"/>
            <a:endParaRPr lang="es-ES" dirty="0"/>
          </a:p>
          <a:p>
            <a:pPr lvl="1" algn="just"/>
            <a:endParaRPr lang="es-ES" sz="2600" dirty="0"/>
          </a:p>
          <a:p>
            <a:pPr lvl="2" algn="just"/>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425900734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2 Marcador de contenido"/>
          <p:cNvSpPr>
            <a:spLocks noGrp="1"/>
          </p:cNvSpPr>
          <p:nvPr>
            <p:ph idx="1"/>
          </p:nvPr>
        </p:nvSpPr>
        <p:spPr>
          <a:xfrm>
            <a:off x="539552" y="476672"/>
            <a:ext cx="8147248" cy="5649491"/>
          </a:xfrm>
        </p:spPr>
        <p:txBody>
          <a:bodyPr>
            <a:normAutofit fontScale="77500" lnSpcReduction="20000"/>
          </a:bodyPr>
          <a:lstStyle/>
          <a:p>
            <a:pPr marL="0" indent="0" algn="just">
              <a:buNone/>
            </a:pPr>
            <a:r>
              <a:rPr lang="es-ES" b="1" dirty="0">
                <a:solidFill>
                  <a:srgbClr val="FF6600"/>
                </a:solidFill>
              </a:rPr>
              <a:t>INCUMPLIMIENTO DEL CONVENIO</a:t>
            </a:r>
          </a:p>
          <a:p>
            <a:pPr marL="0" indent="0" algn="just">
              <a:buNone/>
            </a:pPr>
            <a:r>
              <a:rPr lang="es-ES" sz="2800" b="1" dirty="0"/>
              <a:t>Artículo 140.1 LC:</a:t>
            </a:r>
            <a:r>
              <a:rPr lang="es-ES" sz="2800" dirty="0"/>
              <a:t> Cualquier acreedor que estime incumplido el convenio en lo que le afecte </a:t>
            </a:r>
            <a:r>
              <a:rPr lang="es-ES" sz="2800" dirty="0" err="1"/>
              <a:t>podra</a:t>
            </a:r>
            <a:r>
              <a:rPr lang="es-ES" sz="2800" dirty="0"/>
              <a:t>́ solicitar del juez la </a:t>
            </a:r>
            <a:r>
              <a:rPr lang="es-ES" sz="2800" dirty="0" err="1"/>
              <a:t>declaración</a:t>
            </a:r>
            <a:r>
              <a:rPr lang="es-ES" sz="2800" dirty="0"/>
              <a:t> de incumplimiento. La </a:t>
            </a:r>
            <a:r>
              <a:rPr lang="es-ES" sz="2800" dirty="0" err="1"/>
              <a:t>acción</a:t>
            </a:r>
            <a:r>
              <a:rPr lang="es-ES" sz="2800" dirty="0"/>
              <a:t> </a:t>
            </a:r>
            <a:r>
              <a:rPr lang="es-ES" sz="2800" dirty="0" err="1"/>
              <a:t>podra</a:t>
            </a:r>
            <a:r>
              <a:rPr lang="es-ES" sz="2800" dirty="0"/>
              <a:t>́ ejercitarse desde que se produzca el incumplimiento y caducará a los dos meses contados desde la </a:t>
            </a:r>
            <a:r>
              <a:rPr lang="es-ES" sz="2800" dirty="0" err="1"/>
              <a:t>publicación</a:t>
            </a:r>
            <a:r>
              <a:rPr lang="es-ES" sz="2800" dirty="0"/>
              <a:t> del auto de cumplimiento al que se refiere el </a:t>
            </a:r>
            <a:r>
              <a:rPr lang="es-ES" sz="2800" dirty="0" err="1"/>
              <a:t>artículo</a:t>
            </a:r>
            <a:r>
              <a:rPr lang="es-ES" sz="2800" dirty="0"/>
              <a:t> anterior. </a:t>
            </a:r>
          </a:p>
          <a:p>
            <a:pPr marL="0" indent="0">
              <a:buNone/>
            </a:pPr>
            <a:r>
              <a:rPr lang="es-ES" sz="2800" dirty="0"/>
              <a:t>La solicitud se tramitará por el cauce del incidente concursal.</a:t>
            </a:r>
            <a:br>
              <a:rPr lang="es-ES" sz="2800" dirty="0"/>
            </a:br>
            <a:endParaRPr lang="es-ES" sz="2800" dirty="0"/>
          </a:p>
          <a:p>
            <a:pPr marL="0" indent="0" algn="just">
              <a:buNone/>
            </a:pPr>
            <a:r>
              <a:rPr lang="es-ES" sz="2800" b="1" dirty="0"/>
              <a:t>El deudor </a:t>
            </a:r>
            <a:r>
              <a:rPr lang="es-ES" sz="2800" b="1" dirty="0" err="1"/>
              <a:t>debera</a:t>
            </a:r>
            <a:r>
              <a:rPr lang="es-ES" sz="2800" b="1" dirty="0"/>
              <a:t>́ pedir la </a:t>
            </a:r>
            <a:r>
              <a:rPr lang="es-ES" sz="2800" b="1" dirty="0" err="1"/>
              <a:t>liquidación</a:t>
            </a:r>
            <a:r>
              <a:rPr lang="es-ES" sz="2800" b="1" dirty="0"/>
              <a:t> </a:t>
            </a:r>
            <a:r>
              <a:rPr lang="es-ES" sz="2800" dirty="0"/>
              <a:t>cuando, durante la vigencia del convenio, conozca la imposibilidad de cumplir los pagos comprometidos y las obligaciones </a:t>
            </a:r>
            <a:r>
              <a:rPr lang="es-ES" sz="2800" dirty="0" err="1"/>
              <a:t>contraídas</a:t>
            </a:r>
            <a:r>
              <a:rPr lang="es-ES" sz="2800" dirty="0"/>
              <a:t> con posterioridad a la </a:t>
            </a:r>
            <a:r>
              <a:rPr lang="es-ES" sz="2800" dirty="0" err="1"/>
              <a:t>aprobación</a:t>
            </a:r>
            <a:r>
              <a:rPr lang="es-ES" sz="2800" dirty="0"/>
              <a:t> de </a:t>
            </a:r>
            <a:r>
              <a:rPr lang="es-ES" sz="2800" dirty="0" err="1"/>
              <a:t>aquél</a:t>
            </a:r>
            <a:r>
              <a:rPr lang="es-ES" sz="2800" dirty="0"/>
              <a:t>. Presentada la solicitud, el juez dictará auto abriendo la fase de </a:t>
            </a:r>
            <a:r>
              <a:rPr lang="es-ES" sz="2800" dirty="0" err="1"/>
              <a:t>liquidación</a:t>
            </a:r>
            <a:r>
              <a:rPr lang="es-ES" sz="2800" dirty="0"/>
              <a:t>. </a:t>
            </a:r>
          </a:p>
          <a:p>
            <a:pPr marL="0" indent="0" algn="just">
              <a:buNone/>
            </a:pPr>
            <a:r>
              <a:rPr lang="es-ES" sz="2800" dirty="0"/>
              <a:t>Si el deudor no solicitara la </a:t>
            </a:r>
            <a:r>
              <a:rPr lang="es-ES" sz="2800" dirty="0" err="1"/>
              <a:t>liquidación</a:t>
            </a:r>
            <a:r>
              <a:rPr lang="es-ES" sz="2800" dirty="0"/>
              <a:t> durante la vigencia del convenio, </a:t>
            </a:r>
            <a:r>
              <a:rPr lang="es-ES" sz="2800" dirty="0" err="1"/>
              <a:t>podra</a:t>
            </a:r>
            <a:r>
              <a:rPr lang="es-ES" sz="2800" dirty="0"/>
              <a:t>́ hacerlo cualquier acreedor que acredite la existencia de alguno de los hechos que pueden fundamentar una </a:t>
            </a:r>
            <a:r>
              <a:rPr lang="es-ES" sz="2800" dirty="0" err="1"/>
              <a:t>declaración</a:t>
            </a:r>
            <a:r>
              <a:rPr lang="es-ES" sz="2800" dirty="0"/>
              <a:t> de concurso </a:t>
            </a:r>
            <a:r>
              <a:rPr lang="es-ES" sz="2800" dirty="0" err="1"/>
              <a:t>según</a:t>
            </a:r>
            <a:r>
              <a:rPr lang="es-ES" sz="2800" dirty="0"/>
              <a:t> lo dispuesto en el </a:t>
            </a:r>
            <a:r>
              <a:rPr lang="es-ES" sz="2800" dirty="0" err="1"/>
              <a:t>artículo</a:t>
            </a:r>
            <a:r>
              <a:rPr lang="es-ES" sz="2800" dirty="0"/>
              <a:t> 2.4 LC</a:t>
            </a:r>
          </a:p>
          <a:p>
            <a:pPr marL="0" indent="0">
              <a:buNone/>
            </a:pPr>
            <a:endParaRPr lang="es-ES" sz="2800" dirty="0"/>
          </a:p>
          <a:p>
            <a:pPr marL="0" indent="0" algn="just">
              <a:buNone/>
            </a:pPr>
            <a:endParaRPr lang="es-ES" sz="2600" dirty="0"/>
          </a:p>
          <a:p>
            <a:pPr lvl="2" algn="just"/>
            <a:endParaRPr lang="es-ES" dirty="0"/>
          </a:p>
        </p:txBody>
      </p:sp>
      <p:sp>
        <p:nvSpPr>
          <p:cNvPr id="4" name="3 Marcador de pie de página"/>
          <p:cNvSpPr>
            <a:spLocks noGrp="1"/>
          </p:cNvSpPr>
          <p:nvPr>
            <p:ph type="ftr" sz="quarter" idx="11"/>
          </p:nvPr>
        </p:nvSpPr>
        <p:spPr>
          <a:xfrm>
            <a:off x="252000" y="6382800"/>
            <a:ext cx="3384000" cy="365125"/>
          </a:xfrm>
        </p:spPr>
        <p:txBody>
          <a:bodyPr/>
          <a:lstStyle/>
          <a:p>
            <a:pPr algn="l"/>
            <a:endParaRPr lang="es-ES" dirty="0"/>
          </a:p>
        </p:txBody>
      </p:sp>
    </p:spTree>
    <p:extLst>
      <p:ext uri="{BB962C8B-B14F-4D97-AF65-F5344CB8AC3E}">
        <p14:creationId xmlns:p14="http://schemas.microsoft.com/office/powerpoint/2010/main" val="2265958330"/>
      </p:ext>
    </p:extLst>
  </p:cSld>
  <p:clrMapOvr>
    <a:masterClrMapping/>
  </p:clrMapOvr>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5714</TotalTime>
  <Words>3555</Words>
  <Application>Microsoft Macintosh PowerPoint</Application>
  <PresentationFormat>Presentación en pantalla (4:3)</PresentationFormat>
  <Paragraphs>181</Paragraphs>
  <Slides>38</Slides>
  <Notes>0</Notes>
  <HiddenSlides>0</HiddenSlides>
  <MMClips>0</MMClips>
  <ScaleCrop>false</ScaleCrop>
  <HeadingPairs>
    <vt:vector size="6" baseType="variant">
      <vt:variant>
        <vt:lpstr>Fuentes usadas</vt:lpstr>
      </vt:variant>
      <vt:variant>
        <vt:i4>3</vt:i4>
      </vt:variant>
      <vt:variant>
        <vt:lpstr>Tema</vt:lpstr>
      </vt:variant>
      <vt:variant>
        <vt:i4>1</vt:i4>
      </vt:variant>
      <vt:variant>
        <vt:lpstr>Títulos de diapositiva</vt:lpstr>
      </vt:variant>
      <vt:variant>
        <vt:i4>38</vt:i4>
      </vt:variant>
    </vt:vector>
  </HeadingPairs>
  <TitlesOfParts>
    <vt:vector size="42" baseType="lpstr">
      <vt:lpstr>Arial</vt:lpstr>
      <vt:lpstr>Arial Narrow</vt:lpstr>
      <vt:lpstr>Calibri</vt:lpstr>
      <vt:lpstr>Tema de Office</vt:lpstr>
      <vt:lpstr>El concurso de acreedores: aspectos teóricos, jurídicos y prácticos</vt:lpstr>
      <vt:lpstr>SATISFACCIÓN DE LOS ACREEDORES</vt:lpstr>
      <vt:lpstr>EL CONVENIO</vt:lpstr>
      <vt:lpstr>EL CONVENIO</vt:lpstr>
      <vt:lpstr>CONTENIDO DEL CONVENIO</vt:lpstr>
      <vt:lpstr>Presentación de PowerPoint</vt:lpstr>
      <vt:lpstr>Presentación de PowerPoint</vt:lpstr>
      <vt:lpstr>Presentación de PowerPoint</vt:lpstr>
      <vt:lpstr>Presentación de PowerPoint</vt:lpstr>
      <vt:lpstr>Presentación de PowerPoint</vt:lpstr>
      <vt:lpstr>Presentación de PowerPoint</vt:lpstr>
      <vt:lpstr>LA LIQUIDACIÓN</vt:lpstr>
      <vt:lpstr>Presentación de PowerPoint</vt:lpstr>
      <vt:lpstr>LAS OPERACIONES DE LIQUIDACIÓN</vt:lpstr>
      <vt:lpstr>CANCELACIÓN DE EMBARGOS Y CARGAS EN LIQUIDACIÓN</vt:lpstr>
      <vt:lpstr>CANCELACIÓN DE EMBARGOS Y CARGAS EN LIQUIDACIÓN</vt:lpstr>
      <vt:lpstr>CANCELACIÓN DE EMBARGOS Y CARGAS EN LIQUIDACIÓN</vt:lpstr>
      <vt:lpstr>CANCELACIÓN DE EMBARGOS Y CARGAS EN LIQUIDACIÓN</vt:lpstr>
      <vt:lpstr>ENAJENACIÓN DE BIENES AFECTOS AL PAGO DE CRÉDITOS CON PRIVILEGIO ESPECIAL</vt:lpstr>
      <vt:lpstr>OTRAS CUESTIONES DE LIQUIDACIÓN  TRANSMISIÓN DE UNIDAD PRODUCTIVA  </vt:lpstr>
      <vt:lpstr>OTRAS CUESTIONES DE LIQUIDACIÓN  TRANSMISIÓN DE UNIDAD PRODUCTIVA </vt:lpstr>
      <vt:lpstr>OTRAS CUESTIONES DE LIQUIDACIÓN  TRANSMISIÓN DE UNIDAD PRODUCTIVA </vt:lpstr>
      <vt:lpstr>OTRAS CUESTIONES DE LIQUIDACIÓN TRANSMISIÓN DE UNIDAD PRODUCTIVA </vt:lpstr>
      <vt:lpstr> OTRAS CUESTIONES DE LIQUIDACIÓN TRANSMISIÓN DE UNIDAD PRODUCTIVA </vt:lpstr>
      <vt:lpstr>OTRAS CUESTIONES DE LIQUIDACIÓN  SUCESIÓN DE EMPRESA </vt:lpstr>
      <vt:lpstr>OTRAS CUESTIONES DE LIQUIDACIÓN  SUCESIÓN DE EMPRESA </vt:lpstr>
      <vt:lpstr>OTRAS CUESTIONES DE LIQUIDACIÓN SUCESIÓN DE EMPRESA </vt:lpstr>
      <vt:lpstr>OTRAS CUESTIONES DE LIQUIDACIÓN SUCESIÓN DE EMPRESA </vt:lpstr>
      <vt:lpstr>OTRAS CUESTIONES DE LIQUIDACIÓN SUCESIÓN DE EMPRESA </vt:lpstr>
      <vt:lpstr>OTRAS CUESTIONES DE LIQUIDACIÓN SUCESIÓN DE EMPRESA </vt:lpstr>
      <vt:lpstr>OTRAS CUESTIONES DE LIQUIDACIÓN CESE DE ACTIVIDAD  </vt:lpstr>
      <vt:lpstr>OTRAS CUESTIONES DE LIQUIDACIÓN CESE DE ACTIVIDAD </vt:lpstr>
      <vt:lpstr>REGLA GENERAL DE PAGO A LOS ACREEDORES CONTRA LA MASA</vt:lpstr>
      <vt:lpstr>PAGO A LOS ACREEDORES</vt:lpstr>
      <vt:lpstr>INSUFICIENCIA DE MASA ACTIVA</vt:lpstr>
      <vt:lpstr>INSUFICIENCIA DE MASA ACTIVA</vt:lpstr>
      <vt:lpstr>INSUFICIENCIA DE MASA ACTIVA</vt:lpstr>
      <vt:lpstr>DUDAS Y PREGUNTAS</vt:lpstr>
    </vt:vector>
  </TitlesOfParts>
  <Company>Portbou</Company>
  <LinksUpToDate>false</LinksUpToDate>
  <SharedDoc>false</SharedDoc>
  <HyperlinksChanged>false</HyperlinksChanged>
  <AppVersion>16.0015</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RESPONSABILIDAD CIVIL DEL EMPLEADO PÚBLICO</dc:title>
  <dc:creator>Nuria Fachal Noguer</dc:creator>
  <cp:lastModifiedBy>Julio Fernández Maestre</cp:lastModifiedBy>
  <cp:revision>490</cp:revision>
  <dcterms:created xsi:type="dcterms:W3CDTF">2014-10-18T17:23:51Z</dcterms:created>
  <dcterms:modified xsi:type="dcterms:W3CDTF">2019-05-27T13:06:56Z</dcterms:modified>
</cp:coreProperties>
</file>

<file path=docProps/thumbnail.jpeg>
</file>